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256" r:id="rId3"/>
    <p:sldId id="258" r:id="rId4"/>
    <p:sldId id="257" r:id="rId5"/>
    <p:sldId id="261" r:id="rId6"/>
    <p:sldId id="328" r:id="rId7"/>
    <p:sldId id="327" r:id="rId8"/>
    <p:sldId id="329" r:id="rId9"/>
    <p:sldId id="362" r:id="rId10"/>
    <p:sldId id="264" r:id="rId11"/>
    <p:sldId id="274" r:id="rId12"/>
    <p:sldId id="345" r:id="rId13"/>
    <p:sldId id="324" r:id="rId14"/>
    <p:sldId id="363" r:id="rId15"/>
    <p:sldId id="355" r:id="rId16"/>
    <p:sldId id="351" r:id="rId17"/>
    <p:sldId id="317" r:id="rId18"/>
    <p:sldId id="364" r:id="rId19"/>
    <p:sldId id="332" r:id="rId20"/>
    <p:sldId id="339" r:id="rId21"/>
    <p:sldId id="336" r:id="rId22"/>
    <p:sldId id="338" r:id="rId23"/>
    <p:sldId id="342" r:id="rId24"/>
    <p:sldId id="276" r:id="rId25"/>
    <p:sldId id="271" r:id="rId26"/>
    <p:sldId id="357" r:id="rId27"/>
    <p:sldId id="281" r:id="rId28"/>
    <p:sldId id="284" r:id="rId29"/>
    <p:sldId id="361" r:id="rId30"/>
    <p:sldId id="277" r:id="rId31"/>
    <p:sldId id="282" r:id="rId32"/>
    <p:sldId id="358" r:id="rId33"/>
    <p:sldId id="283" r:id="rId34"/>
    <p:sldId id="360" r:id="rId35"/>
    <p:sldId id="319" r:id="rId36"/>
    <p:sldId id="259" r:id="rId37"/>
    <p:sldId id="333" r:id="rId38"/>
    <p:sldId id="343"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7E8"/>
    <a:srgbClr val="C2E6B8"/>
    <a:srgbClr val="1D5479"/>
    <a:srgbClr val="1D548D"/>
    <a:srgbClr val="3399FF"/>
    <a:srgbClr val="F2F0F4"/>
    <a:srgbClr val="D9EAB4"/>
    <a:srgbClr val="DA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2986" autoAdjust="0"/>
  </p:normalViewPr>
  <p:slideViewPr>
    <p:cSldViewPr>
      <p:cViewPr>
        <p:scale>
          <a:sx n="86" d="100"/>
          <a:sy n="86" d="100"/>
        </p:scale>
        <p:origin x="-828"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484EE8-501E-4120-B1B9-11DC0CC50564}"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关键技术研究</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a:noFill/>
      </dgm:spPr>
      <dgm:t>
        <a:bodyPr/>
        <a:lstStyle/>
        <a:p>
          <a:endParaRPr lang="zh-CN" altLang="en-US">
            <a:latin typeface="微软雅黑" pitchFamily="34" charset="-122"/>
            <a:ea typeface="微软雅黑" pitchFamily="34"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系统框架设计</a:t>
          </a:r>
          <a:endParaRPr lang="zh-CN" altLang="en-US" dirty="0">
            <a:solidFill>
              <a:srgbClr val="FFFFFF"/>
            </a:solidFill>
            <a:latin typeface="微软雅黑" pitchFamily="34" charset="-122"/>
            <a:ea typeface="微软雅黑" pitchFamily="34" charset="-122"/>
            <a:cs typeface="+mn-cs"/>
          </a:endParaRPr>
        </a:p>
      </dgm:t>
    </dgm:pt>
    <dgm:pt modelId="{6DBC8E91-5433-42F8-A9A3-890FBED29001}" type="parTrans" cxnId="{E94A9188-897D-432F-8758-AB70332FAA42}">
      <dgm:prSet/>
      <dgm:spPr/>
      <dgm:t>
        <a:bodyPr/>
        <a:lstStyle/>
        <a:p>
          <a:endParaRPr lang="zh-CN" altLang="en-US">
            <a:latin typeface="微软雅黑" pitchFamily="34" charset="-122"/>
            <a:ea typeface="微软雅黑" pitchFamily="34" charset="-122"/>
          </a:endParaRPr>
        </a:p>
      </dgm:t>
    </dgm:pt>
    <dgm:pt modelId="{83284CA9-CAEF-48AD-B848-31329827BCE8}" type="sibTrans" cxnId="{E94A9188-897D-432F-8758-AB70332FAA42}">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系统框架实现</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5B194306-93D1-4BAD-90DF-BF44379792B3}" type="pres">
      <dgm:prSet presAssocID="{E5484EE8-501E-4120-B1B9-11DC0CC50564}" presName="Name0" presStyleCnt="0">
        <dgm:presLayoutVars>
          <dgm:dir/>
          <dgm:animLvl val="lvl"/>
          <dgm:resizeHandles val="exact"/>
        </dgm:presLayoutVars>
      </dgm:prSet>
      <dgm:spPr/>
      <dgm:t>
        <a:bodyPr/>
        <a:lstStyle/>
        <a:p>
          <a:endParaRPr lang="zh-CN" altLang="en-US"/>
        </a:p>
      </dgm:t>
    </dgm:pt>
    <dgm:pt modelId="{00FAF55F-8B18-47BA-88E6-B71A8BB3706D}" type="pres">
      <dgm:prSet presAssocID="{E5484EE8-501E-4120-B1B9-11DC0CC50564}" presName="tSp" presStyleCnt="0"/>
      <dgm:spPr/>
    </dgm:pt>
    <dgm:pt modelId="{D6105730-248D-4951-AD29-399C1F7B2F6E}" type="pres">
      <dgm:prSet presAssocID="{E5484EE8-501E-4120-B1B9-11DC0CC50564}" presName="bSp" presStyleCnt="0"/>
      <dgm:spPr/>
    </dgm:pt>
    <dgm:pt modelId="{3F753CE0-8678-425A-9517-D24F512C4948}" type="pres">
      <dgm:prSet presAssocID="{E5484EE8-501E-4120-B1B9-11DC0CC50564}" presName="process" presStyleCnt="0"/>
      <dgm:spPr/>
    </dgm:pt>
    <dgm:pt modelId="{A468D129-3B0D-410E-AEA9-9D40E7FDBCF9}" type="pres">
      <dgm:prSet presAssocID="{7E1E49A8-FEF4-4F77-9D96-AE51CAF7E30E}" presName="composite1" presStyleCnt="0"/>
      <dgm:spPr/>
    </dgm:pt>
    <dgm:pt modelId="{C7EC9CC3-1A34-427C-8D8E-57F8706C8EDC}" type="pres">
      <dgm:prSet presAssocID="{7E1E49A8-FEF4-4F77-9D96-AE51CAF7E30E}" presName="dummyNode1" presStyleLbl="node1" presStyleIdx="0" presStyleCnt="3"/>
      <dgm:spPr/>
    </dgm:pt>
    <dgm:pt modelId="{75BD1C6F-16B7-4F5F-BD33-1E74538433CE}" type="pres">
      <dgm:prSet presAssocID="{7E1E49A8-FEF4-4F77-9D96-AE51CAF7E30E}" presName="childNode1" presStyleLbl="bgAcc1" presStyleIdx="0" presStyleCnt="3" custScaleX="135736" custScaleY="202648" custLinFactNeighborX="-5649" custLinFactNeighborY="-22806">
        <dgm:presLayoutVars>
          <dgm:bulletEnabled val="1"/>
        </dgm:presLayoutVars>
      </dgm:prSet>
      <dgm:spPr/>
    </dgm:pt>
    <dgm:pt modelId="{706F991B-8FD9-44FC-BC21-6DEE91907E6C}" type="pres">
      <dgm:prSet presAssocID="{7E1E49A8-FEF4-4F77-9D96-AE51CAF7E30E}" presName="childNode1tx" presStyleLbl="bgAcc1" presStyleIdx="0" presStyleCnt="3">
        <dgm:presLayoutVars>
          <dgm:bulletEnabled val="1"/>
        </dgm:presLayoutVars>
      </dgm:prSet>
      <dgm:spPr/>
    </dgm:pt>
    <dgm:pt modelId="{0F531A21-69B6-4470-8FE8-7E7CBCAEFD0A}" type="pres">
      <dgm:prSet presAssocID="{7E1E49A8-FEF4-4F77-9D96-AE51CAF7E30E}" presName="parentNode1" presStyleLbl="node1" presStyleIdx="0" presStyleCnt="3" custLinFactNeighborX="15931" custLinFactNeighborY="26134">
        <dgm:presLayoutVars>
          <dgm:chMax val="1"/>
          <dgm:bulletEnabled val="1"/>
        </dgm:presLayoutVars>
      </dgm:prSet>
      <dgm:spPr>
        <a:prstGeom prst="roundRect">
          <a:avLst>
            <a:gd name="adj" fmla="val 16670"/>
          </a:avLst>
        </a:prstGeom>
      </dgm:spPr>
      <dgm:t>
        <a:bodyPr/>
        <a:lstStyle/>
        <a:p>
          <a:endParaRPr lang="zh-CN" altLang="en-US"/>
        </a:p>
      </dgm:t>
    </dgm:pt>
    <dgm:pt modelId="{9148E69F-F6DB-4283-8E80-EE4E2EF50AA5}" type="pres">
      <dgm:prSet presAssocID="{7E1E49A8-FEF4-4F77-9D96-AE51CAF7E30E}" presName="connSite1" presStyleCnt="0"/>
      <dgm:spPr/>
    </dgm:pt>
    <dgm:pt modelId="{88556A1C-F2E2-4063-A2C9-B494E9BD8B84}" type="pres">
      <dgm:prSet presAssocID="{02F3EA50-F7ED-4288-8797-D2682DB49B85}" presName="Name9" presStyleLbl="sibTrans2D1" presStyleIdx="0" presStyleCnt="2"/>
      <dgm:spPr/>
      <dgm:t>
        <a:bodyPr/>
        <a:lstStyle/>
        <a:p>
          <a:endParaRPr lang="zh-CN" altLang="en-US"/>
        </a:p>
      </dgm:t>
    </dgm:pt>
    <dgm:pt modelId="{261D1082-9629-4C59-8327-E00BA3549D53}" type="pres">
      <dgm:prSet presAssocID="{6AB9DC60-3551-4D0B-9AB4-14805EE9B3FD}" presName="composite2" presStyleCnt="0"/>
      <dgm:spPr/>
    </dgm:pt>
    <dgm:pt modelId="{73B66253-A398-4446-8F42-141E0E89A300}" type="pres">
      <dgm:prSet presAssocID="{6AB9DC60-3551-4D0B-9AB4-14805EE9B3FD}" presName="dummyNode2" presStyleLbl="node1" presStyleIdx="0" presStyleCnt="3"/>
      <dgm:spPr/>
    </dgm:pt>
    <dgm:pt modelId="{C97FF2D3-66C7-4236-8B8E-C22F0A8D5E93}" type="pres">
      <dgm:prSet presAssocID="{6AB9DC60-3551-4D0B-9AB4-14805EE9B3FD}" presName="childNode2" presStyleLbl="bgAcc1" presStyleIdx="1" presStyleCnt="3" custScaleY="111756" custLinFactNeighborX="-3863" custLinFactNeighborY="-4325">
        <dgm:presLayoutVars>
          <dgm:bulletEnabled val="1"/>
        </dgm:presLayoutVars>
      </dgm:prSet>
      <dgm:spPr>
        <a:ln>
          <a:noFill/>
        </a:ln>
      </dgm:spPr>
      <dgm:t>
        <a:bodyPr/>
        <a:lstStyle/>
        <a:p>
          <a:endParaRPr lang="zh-CN" altLang="en-US"/>
        </a:p>
      </dgm:t>
    </dgm:pt>
    <dgm:pt modelId="{B9EB4B53-44C9-4498-AE30-CA51DB26318F}" type="pres">
      <dgm:prSet presAssocID="{6AB9DC60-3551-4D0B-9AB4-14805EE9B3FD}" presName="childNode2tx" presStyleLbl="bgAcc1" presStyleIdx="1" presStyleCnt="3">
        <dgm:presLayoutVars>
          <dgm:bulletEnabled val="1"/>
        </dgm:presLayoutVars>
      </dgm:prSet>
      <dgm:spPr/>
    </dgm:pt>
    <dgm:pt modelId="{B040ECB5-6FCF-4172-AA9E-77A75C654384}" type="pres">
      <dgm:prSet presAssocID="{6AB9DC60-3551-4D0B-9AB4-14805EE9B3FD}" presName="parentNode2" presStyleLbl="node1" presStyleIdx="1" presStyleCnt="3" custLinFactNeighborX="-21479" custLinFactNeighborY="99030">
        <dgm:presLayoutVars>
          <dgm:chMax val="0"/>
          <dgm:bulletEnabled val="1"/>
        </dgm:presLayoutVars>
      </dgm:prSet>
      <dgm:spPr>
        <a:prstGeom prst="roundRect">
          <a:avLst>
            <a:gd name="adj" fmla="val 16670"/>
          </a:avLst>
        </a:prstGeom>
      </dgm:spPr>
      <dgm:t>
        <a:bodyPr/>
        <a:lstStyle/>
        <a:p>
          <a:endParaRPr lang="zh-CN" altLang="en-US"/>
        </a:p>
      </dgm:t>
    </dgm:pt>
    <dgm:pt modelId="{FC064948-F5F9-4515-86BE-C65C2C16CF46}" type="pres">
      <dgm:prSet presAssocID="{6AB9DC60-3551-4D0B-9AB4-14805EE9B3FD}" presName="connSite2" presStyleCnt="0"/>
      <dgm:spPr/>
    </dgm:pt>
    <dgm:pt modelId="{1EF2C37D-A21C-4F96-A87C-B29AE6E6BF94}" type="pres">
      <dgm:prSet presAssocID="{83284CA9-CAEF-48AD-B848-31329827BCE8}" presName="Name18" presStyleLbl="sibTrans2D1" presStyleIdx="1" presStyleCnt="2" custScaleX="91075" custScaleY="111966"/>
      <dgm:spPr/>
      <dgm:t>
        <a:bodyPr/>
        <a:lstStyle/>
        <a:p>
          <a:endParaRPr lang="zh-CN" altLang="en-US"/>
        </a:p>
      </dgm:t>
    </dgm:pt>
    <dgm:pt modelId="{87AD0A05-3D38-47C6-80F8-29B748F8C9B1}" type="pres">
      <dgm:prSet presAssocID="{5F834543-79C1-4567-9168-3A502ABDE20B}" presName="composite1" presStyleCnt="0"/>
      <dgm:spPr/>
    </dgm:pt>
    <dgm:pt modelId="{36583E31-2151-45D4-8BD5-49E13DB12315}" type="pres">
      <dgm:prSet presAssocID="{5F834543-79C1-4567-9168-3A502ABDE20B}" presName="dummyNode1" presStyleLbl="node1" presStyleIdx="1" presStyleCnt="3"/>
      <dgm:spPr/>
    </dgm:pt>
    <dgm:pt modelId="{22DB090E-554E-409F-B69A-E78FFAA72E6D}" type="pres">
      <dgm:prSet presAssocID="{5F834543-79C1-4567-9168-3A502ABDE20B}" presName="childNode1" presStyleLbl="bgAcc1" presStyleIdx="2" presStyleCnt="3" custScaleX="135038" custScaleY="145327" custLinFactNeighborX="-3773" custLinFactNeighborY="-4668">
        <dgm:presLayoutVars>
          <dgm:bulletEnabled val="1"/>
        </dgm:presLayoutVars>
      </dgm:prSet>
      <dgm:spPr/>
      <dgm:t>
        <a:bodyPr/>
        <a:lstStyle/>
        <a:p>
          <a:endParaRPr lang="zh-CN" altLang="en-US"/>
        </a:p>
      </dgm:t>
    </dgm:pt>
    <dgm:pt modelId="{F3A34AD1-2AD2-4D52-95B4-37F4082ECEE5}" type="pres">
      <dgm:prSet presAssocID="{5F834543-79C1-4567-9168-3A502ABDE20B}" presName="childNode1tx" presStyleLbl="bgAcc1" presStyleIdx="2" presStyleCnt="3">
        <dgm:presLayoutVars>
          <dgm:bulletEnabled val="1"/>
        </dgm:presLayoutVars>
      </dgm:prSet>
      <dgm:spPr/>
    </dgm:pt>
    <dgm:pt modelId="{E2CA2213-35BD-4785-BE23-586B76980845}" type="pres">
      <dgm:prSet presAssocID="{5F834543-79C1-4567-9168-3A502ABDE20B}" presName="parentNode1" presStyleLbl="node1" presStyleIdx="2" presStyleCnt="3" custLinFactNeighborX="906" custLinFactNeighborY="13741">
        <dgm:presLayoutVars>
          <dgm:chMax val="1"/>
          <dgm:bulletEnabled val="1"/>
        </dgm:presLayoutVars>
      </dgm:prSet>
      <dgm:spPr>
        <a:prstGeom prst="roundRect">
          <a:avLst>
            <a:gd name="adj" fmla="val 16670"/>
          </a:avLst>
        </a:prstGeom>
      </dgm:spPr>
      <dgm:t>
        <a:bodyPr/>
        <a:lstStyle/>
        <a:p>
          <a:endParaRPr lang="zh-CN" altLang="en-US"/>
        </a:p>
      </dgm:t>
    </dgm:pt>
    <dgm:pt modelId="{E63EDBB0-3957-4C39-A521-C0E3C115407C}" type="pres">
      <dgm:prSet presAssocID="{5F834543-79C1-4567-9168-3A502ABDE20B}" presName="connSite1" presStyleCnt="0"/>
      <dgm:spPr/>
    </dgm:pt>
  </dgm:ptLst>
  <dgm:cxnLst>
    <dgm:cxn modelId="{57DD455D-4FB8-4FB5-9C31-C7ED7336DD7D}" type="presOf" srcId="{7E1E49A8-FEF4-4F77-9D96-AE51CAF7E30E}" destId="{0F531A21-69B6-4470-8FE8-7E7CBCAEFD0A}" srcOrd="0" destOrd="0" presId="urn:microsoft.com/office/officeart/2005/8/layout/hProcess4"/>
    <dgm:cxn modelId="{E94A9188-897D-432F-8758-AB70332FAA42}" srcId="{E5484EE8-501E-4120-B1B9-11DC0CC50564}" destId="{6AB9DC60-3551-4D0B-9AB4-14805EE9B3FD}" srcOrd="1" destOrd="0" parTransId="{6DBC8E91-5433-42F8-A9A3-890FBED29001}" sibTransId="{83284CA9-CAEF-48AD-B848-31329827BCE8}"/>
    <dgm:cxn modelId="{0241711E-E60E-43A7-A694-F16D570412B7}" type="presOf" srcId="{6AB9DC60-3551-4D0B-9AB4-14805EE9B3FD}" destId="{B040ECB5-6FCF-4172-AA9E-77A75C654384}" srcOrd="0" destOrd="0" presId="urn:microsoft.com/office/officeart/2005/8/layout/hProcess4"/>
    <dgm:cxn modelId="{4D97D038-7E6A-4865-A55A-DB9804A4860B}" srcId="{E5484EE8-501E-4120-B1B9-11DC0CC50564}" destId="{7E1E49A8-FEF4-4F77-9D96-AE51CAF7E30E}" srcOrd="0" destOrd="0" parTransId="{B1E8064F-EAB6-4051-9383-B80760D39150}" sibTransId="{02F3EA50-F7ED-4288-8797-D2682DB49B85}"/>
    <dgm:cxn modelId="{45EEA5FD-BFB8-4928-ABB8-43E402496879}" type="presOf" srcId="{E5484EE8-501E-4120-B1B9-11DC0CC50564}" destId="{5B194306-93D1-4BAD-90DF-BF44379792B3}" srcOrd="0" destOrd="0" presId="urn:microsoft.com/office/officeart/2005/8/layout/hProcess4"/>
    <dgm:cxn modelId="{76D83800-7FF0-4ECF-97DF-13DAE6B95EC9}" srcId="{E5484EE8-501E-4120-B1B9-11DC0CC50564}" destId="{5F834543-79C1-4567-9168-3A502ABDE20B}" srcOrd="2" destOrd="0" parTransId="{FB57F69C-56E3-444B-ABB0-25B40404090A}" sibTransId="{A8F24E8C-9F91-4C84-B8B3-59B053DF57AF}"/>
    <dgm:cxn modelId="{4D35020F-D354-4809-AE01-3F71CB809299}" type="presOf" srcId="{5F834543-79C1-4567-9168-3A502ABDE20B}" destId="{E2CA2213-35BD-4785-BE23-586B76980845}" srcOrd="0" destOrd="0" presId="urn:microsoft.com/office/officeart/2005/8/layout/hProcess4"/>
    <dgm:cxn modelId="{3C329E88-CD0D-495F-9788-FC633EF20B7C}" type="presOf" srcId="{02F3EA50-F7ED-4288-8797-D2682DB49B85}" destId="{88556A1C-F2E2-4063-A2C9-B494E9BD8B84}" srcOrd="0" destOrd="0" presId="urn:microsoft.com/office/officeart/2005/8/layout/hProcess4"/>
    <dgm:cxn modelId="{64688C44-133F-4199-8C5E-5F52C9D3FFB0}" type="presOf" srcId="{83284CA9-CAEF-48AD-B848-31329827BCE8}" destId="{1EF2C37D-A21C-4F96-A87C-B29AE6E6BF94}" srcOrd="0" destOrd="0" presId="urn:microsoft.com/office/officeart/2005/8/layout/hProcess4"/>
    <dgm:cxn modelId="{0F525A80-4AEC-40DF-B14F-C5781714508D}" type="presParOf" srcId="{5B194306-93D1-4BAD-90DF-BF44379792B3}" destId="{00FAF55F-8B18-47BA-88E6-B71A8BB3706D}" srcOrd="0" destOrd="0" presId="urn:microsoft.com/office/officeart/2005/8/layout/hProcess4"/>
    <dgm:cxn modelId="{A3D595E9-F2D4-40E5-AA00-E7E42B2B6B7E}" type="presParOf" srcId="{5B194306-93D1-4BAD-90DF-BF44379792B3}" destId="{D6105730-248D-4951-AD29-399C1F7B2F6E}" srcOrd="1" destOrd="0" presId="urn:microsoft.com/office/officeart/2005/8/layout/hProcess4"/>
    <dgm:cxn modelId="{26727D0A-DC7F-4F38-98C6-20FF5615FD1C}" type="presParOf" srcId="{5B194306-93D1-4BAD-90DF-BF44379792B3}" destId="{3F753CE0-8678-425A-9517-D24F512C4948}" srcOrd="2" destOrd="0" presId="urn:microsoft.com/office/officeart/2005/8/layout/hProcess4"/>
    <dgm:cxn modelId="{88919CA0-7EFD-4828-921C-E3A634B31C83}" type="presParOf" srcId="{3F753CE0-8678-425A-9517-D24F512C4948}" destId="{A468D129-3B0D-410E-AEA9-9D40E7FDBCF9}" srcOrd="0" destOrd="0" presId="urn:microsoft.com/office/officeart/2005/8/layout/hProcess4"/>
    <dgm:cxn modelId="{C4B8A7B5-A515-44F6-9C7C-BC89F28115B9}" type="presParOf" srcId="{A468D129-3B0D-410E-AEA9-9D40E7FDBCF9}" destId="{C7EC9CC3-1A34-427C-8D8E-57F8706C8EDC}" srcOrd="0" destOrd="0" presId="urn:microsoft.com/office/officeart/2005/8/layout/hProcess4"/>
    <dgm:cxn modelId="{AAA57D52-5C30-48EE-82EC-D186BA482C9D}" type="presParOf" srcId="{A468D129-3B0D-410E-AEA9-9D40E7FDBCF9}" destId="{75BD1C6F-16B7-4F5F-BD33-1E74538433CE}" srcOrd="1" destOrd="0" presId="urn:microsoft.com/office/officeart/2005/8/layout/hProcess4"/>
    <dgm:cxn modelId="{1460CA2A-AE73-4F9C-9C1D-09EC19324F91}" type="presParOf" srcId="{A468D129-3B0D-410E-AEA9-9D40E7FDBCF9}" destId="{706F991B-8FD9-44FC-BC21-6DEE91907E6C}" srcOrd="2" destOrd="0" presId="urn:microsoft.com/office/officeart/2005/8/layout/hProcess4"/>
    <dgm:cxn modelId="{C7810DDF-67A0-4D48-B722-B13FA6F10D68}" type="presParOf" srcId="{A468D129-3B0D-410E-AEA9-9D40E7FDBCF9}" destId="{0F531A21-69B6-4470-8FE8-7E7CBCAEFD0A}" srcOrd="3" destOrd="0" presId="urn:microsoft.com/office/officeart/2005/8/layout/hProcess4"/>
    <dgm:cxn modelId="{42634360-4335-4F8A-B8A0-794C66C5F330}" type="presParOf" srcId="{A468D129-3B0D-410E-AEA9-9D40E7FDBCF9}" destId="{9148E69F-F6DB-4283-8E80-EE4E2EF50AA5}" srcOrd="4" destOrd="0" presId="urn:microsoft.com/office/officeart/2005/8/layout/hProcess4"/>
    <dgm:cxn modelId="{93627364-9D5E-418B-9C41-BBF9167428B1}" type="presParOf" srcId="{3F753CE0-8678-425A-9517-D24F512C4948}" destId="{88556A1C-F2E2-4063-A2C9-B494E9BD8B84}" srcOrd="1" destOrd="0" presId="urn:microsoft.com/office/officeart/2005/8/layout/hProcess4"/>
    <dgm:cxn modelId="{0F6BBE70-B7DF-4931-A810-E0D4BD8E6850}" type="presParOf" srcId="{3F753CE0-8678-425A-9517-D24F512C4948}" destId="{261D1082-9629-4C59-8327-E00BA3549D53}" srcOrd="2" destOrd="0" presId="urn:microsoft.com/office/officeart/2005/8/layout/hProcess4"/>
    <dgm:cxn modelId="{96C17E0F-B6A2-487B-AF89-51FBDE66DB11}" type="presParOf" srcId="{261D1082-9629-4C59-8327-E00BA3549D53}" destId="{73B66253-A398-4446-8F42-141E0E89A300}" srcOrd="0" destOrd="0" presId="urn:microsoft.com/office/officeart/2005/8/layout/hProcess4"/>
    <dgm:cxn modelId="{6FFDD17C-0FB9-4DEC-A9C4-1A0D38F86F00}" type="presParOf" srcId="{261D1082-9629-4C59-8327-E00BA3549D53}" destId="{C97FF2D3-66C7-4236-8B8E-C22F0A8D5E93}" srcOrd="1" destOrd="0" presId="urn:microsoft.com/office/officeart/2005/8/layout/hProcess4"/>
    <dgm:cxn modelId="{C1E76FF0-E58B-479D-AB59-5B77312B9FA1}" type="presParOf" srcId="{261D1082-9629-4C59-8327-E00BA3549D53}" destId="{B9EB4B53-44C9-4498-AE30-CA51DB26318F}" srcOrd="2" destOrd="0" presId="urn:microsoft.com/office/officeart/2005/8/layout/hProcess4"/>
    <dgm:cxn modelId="{5E6A479C-37CE-49F1-AB4A-697F14C4F2A7}" type="presParOf" srcId="{261D1082-9629-4C59-8327-E00BA3549D53}" destId="{B040ECB5-6FCF-4172-AA9E-77A75C654384}" srcOrd="3" destOrd="0" presId="urn:microsoft.com/office/officeart/2005/8/layout/hProcess4"/>
    <dgm:cxn modelId="{ABD5AAF2-DC9A-40A6-A284-4026F2E541B2}" type="presParOf" srcId="{261D1082-9629-4C59-8327-E00BA3549D53}" destId="{FC064948-F5F9-4515-86BE-C65C2C16CF46}" srcOrd="4" destOrd="0" presId="urn:microsoft.com/office/officeart/2005/8/layout/hProcess4"/>
    <dgm:cxn modelId="{78C12A36-21B7-443A-A0A3-3EDC9868A696}" type="presParOf" srcId="{3F753CE0-8678-425A-9517-D24F512C4948}" destId="{1EF2C37D-A21C-4F96-A87C-B29AE6E6BF94}" srcOrd="3" destOrd="0" presId="urn:microsoft.com/office/officeart/2005/8/layout/hProcess4"/>
    <dgm:cxn modelId="{417DC677-A0B2-402D-A137-B55BF21B8D70}" type="presParOf" srcId="{3F753CE0-8678-425A-9517-D24F512C4948}" destId="{87AD0A05-3D38-47C6-80F8-29B748F8C9B1}" srcOrd="4" destOrd="0" presId="urn:microsoft.com/office/officeart/2005/8/layout/hProcess4"/>
    <dgm:cxn modelId="{B8451AC1-5FB8-4173-BEDE-238328F8B6C9}" type="presParOf" srcId="{87AD0A05-3D38-47C6-80F8-29B748F8C9B1}" destId="{36583E31-2151-45D4-8BD5-49E13DB12315}" srcOrd="0" destOrd="0" presId="urn:microsoft.com/office/officeart/2005/8/layout/hProcess4"/>
    <dgm:cxn modelId="{2934776C-367E-4C65-AB63-C82DB9C9468E}" type="presParOf" srcId="{87AD0A05-3D38-47C6-80F8-29B748F8C9B1}" destId="{22DB090E-554E-409F-B69A-E78FFAA72E6D}" srcOrd="1" destOrd="0" presId="urn:microsoft.com/office/officeart/2005/8/layout/hProcess4"/>
    <dgm:cxn modelId="{1F4A5BFE-404E-44A6-93B7-181C75BC28E8}" type="presParOf" srcId="{87AD0A05-3D38-47C6-80F8-29B748F8C9B1}" destId="{F3A34AD1-2AD2-4D52-95B4-37F4082ECEE5}" srcOrd="2" destOrd="0" presId="urn:microsoft.com/office/officeart/2005/8/layout/hProcess4"/>
    <dgm:cxn modelId="{229B9020-B8F6-4864-80A4-5360176372D5}" type="presParOf" srcId="{87AD0A05-3D38-47C6-80F8-29B748F8C9B1}" destId="{E2CA2213-35BD-4785-BE23-586B76980845}" srcOrd="3" destOrd="0" presId="urn:microsoft.com/office/officeart/2005/8/layout/hProcess4"/>
    <dgm:cxn modelId="{153719A0-51FD-4073-B699-0B5C681D42CE}" type="presParOf" srcId="{87AD0A05-3D38-47C6-80F8-29B748F8C9B1}" destId="{E63EDBB0-3957-4C39-A521-C0E3C115407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22ADA9-E11F-4179-8942-D06C6DB4D2A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zh-CN" altLang="en-US"/>
        </a:p>
      </dgm:t>
    </dgm:pt>
    <dgm:pt modelId="{533C4B46-E369-4F20-91BB-CF4DB5F71A6B}">
      <dgm:prSet phldrT="[文本]">
        <dgm:style>
          <a:lnRef idx="1">
            <a:schemeClr val="accent2"/>
          </a:lnRef>
          <a:fillRef idx="3">
            <a:schemeClr val="accent2"/>
          </a:fillRef>
          <a:effectRef idx="2">
            <a:schemeClr val="accent2"/>
          </a:effectRef>
          <a:fontRef idx="minor">
            <a:schemeClr val="lt1"/>
          </a:fontRef>
        </dgm:style>
      </dgm:prSet>
      <dgm:spPr>
        <a:xfrm>
          <a:off x="0" y="1188933"/>
          <a:ext cx="1725317" cy="1130686"/>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endParaRPr lang="zh-CN" altLang="en-US" dirty="0">
            <a:solidFill>
              <a:srgbClr val="FFFFFF"/>
            </a:solidFill>
            <a:latin typeface="华文中宋" pitchFamily="2" charset="-122"/>
            <a:ea typeface="华文中宋" pitchFamily="2" charset="-122"/>
            <a:cs typeface="+mn-cs"/>
          </a:endParaRPr>
        </a:p>
      </dgm:t>
    </dgm:pt>
    <dgm:pt modelId="{6E093AD1-2E19-4A8A-8180-70082CDDBCA9}" type="parTrans" cxnId="{C3F820C1-89F1-4B6B-A475-850DFA5313E9}">
      <dgm:prSet/>
      <dgm:spPr/>
      <dgm:t>
        <a:bodyPr/>
        <a:lstStyle/>
        <a:p>
          <a:endParaRPr lang="zh-CN" altLang="en-US">
            <a:latin typeface="华文中宋" pitchFamily="2" charset="-122"/>
            <a:ea typeface="华文中宋" pitchFamily="2" charset="-122"/>
          </a:endParaRPr>
        </a:p>
      </dgm:t>
    </dgm:pt>
    <dgm:pt modelId="{B4066365-CD13-4F6D-99F4-E84A826D9056}" type="sibTrans" cxnId="{C3F820C1-89F1-4B6B-A475-850DFA5313E9}">
      <dgm:prSet/>
      <dgm:spPr/>
      <dgm:t>
        <a:bodyPr/>
        <a:lstStyle/>
        <a:p>
          <a:endParaRPr lang="zh-CN" altLang="en-US">
            <a:latin typeface="华文中宋" pitchFamily="2" charset="-122"/>
            <a:ea typeface="华文中宋" pitchFamily="2" charset="-122"/>
          </a:endParaRPr>
        </a:p>
      </dgm:t>
    </dgm:pt>
    <dgm:pt modelId="{479A78D1-478C-4F83-B0D5-6D8354BC8ACC}">
      <dgm:prSet phldrT="[文本]"/>
      <dgm:spPr>
        <a:xfrm rot="5400000">
          <a:off x="2806658" y="220788"/>
          <a:ext cx="904549" cy="3067230"/>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不需要固定的表格模式，适合复杂的数据结构</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4C46FF11-8D80-49CF-9CEC-046DBCCD1124}" type="parTrans" cxnId="{62923583-06C9-405D-B0D9-AF3FF24F2F33}">
      <dgm:prSet/>
      <dgm:spPr/>
      <dgm:t>
        <a:bodyPr/>
        <a:lstStyle/>
        <a:p>
          <a:endParaRPr lang="zh-CN" altLang="en-US">
            <a:latin typeface="华文中宋" pitchFamily="2" charset="-122"/>
            <a:ea typeface="华文中宋" pitchFamily="2" charset="-122"/>
          </a:endParaRPr>
        </a:p>
      </dgm:t>
    </dgm:pt>
    <dgm:pt modelId="{E672017E-6EC3-4017-BE5F-8538108E73CF}" type="sibTrans" cxnId="{62923583-06C9-405D-B0D9-AF3FF24F2F33}">
      <dgm:prSet/>
      <dgm:spPr/>
      <dgm:t>
        <a:bodyPr/>
        <a:lstStyle/>
        <a:p>
          <a:endParaRPr lang="zh-CN" altLang="en-US">
            <a:latin typeface="华文中宋" pitchFamily="2" charset="-122"/>
            <a:ea typeface="华文中宋" pitchFamily="2" charset="-122"/>
          </a:endParaRPr>
        </a:p>
      </dgm:t>
    </dgm:pt>
    <dgm:pt modelId="{609F034D-7F9F-41EF-97BD-F9CC63044748}">
      <dgm:prSet phldrT="[文本]"/>
      <dgm:spPr>
        <a:xfrm rot="5400000">
          <a:off x="2806658" y="220788"/>
          <a:ext cx="904549" cy="3067230"/>
        </a:xfr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gm:spPr>
      <dgm:t>
        <a:bodyPr/>
        <a:lstStyle/>
        <a:p>
          <a:r>
            <a:rPr lang="zh-CN" altLang="en-US" dirty="0" smtClean="0">
              <a:solidFill>
                <a:srgbClr val="000000">
                  <a:hueOff val="0"/>
                  <a:satOff val="0"/>
                  <a:lumOff val="0"/>
                  <a:alphaOff val="0"/>
                </a:srgbClr>
              </a:solidFill>
              <a:latin typeface="华文中宋" pitchFamily="2" charset="-122"/>
              <a:ea typeface="华文中宋" pitchFamily="2" charset="-122"/>
              <a:cs typeface="+mn-cs"/>
            </a:rPr>
            <a:t>分布式设计，具有良好水平扩展性，满足数据高速增长</a:t>
          </a:r>
          <a:endParaRPr lang="zh-CN" altLang="en-US" dirty="0">
            <a:solidFill>
              <a:srgbClr val="000000">
                <a:hueOff val="0"/>
                <a:satOff val="0"/>
                <a:lumOff val="0"/>
                <a:alphaOff val="0"/>
              </a:srgbClr>
            </a:solidFill>
            <a:latin typeface="华文中宋" pitchFamily="2" charset="-122"/>
            <a:ea typeface="华文中宋" pitchFamily="2" charset="-122"/>
            <a:cs typeface="+mn-cs"/>
          </a:endParaRPr>
        </a:p>
      </dgm:t>
    </dgm:pt>
    <dgm:pt modelId="{EECA1F4D-C123-46FA-8F7A-1B98BDF6DA75}" type="parTrans" cxnId="{006879A1-E322-4075-9D9D-4CEF10244BFE}">
      <dgm:prSet/>
      <dgm:spPr/>
      <dgm:t>
        <a:bodyPr/>
        <a:lstStyle/>
        <a:p>
          <a:endParaRPr lang="zh-CN" altLang="en-US"/>
        </a:p>
      </dgm:t>
    </dgm:pt>
    <dgm:pt modelId="{5605BA0D-3C1C-4A98-B368-F2892A3118D7}" type="sibTrans" cxnId="{006879A1-E322-4075-9D9D-4CEF10244BFE}">
      <dgm:prSet/>
      <dgm:spPr/>
      <dgm:t>
        <a:bodyPr/>
        <a:lstStyle/>
        <a:p>
          <a:endParaRPr lang="zh-CN" altLang="en-US"/>
        </a:p>
      </dgm:t>
    </dgm:pt>
    <dgm:pt modelId="{C4157A67-4750-4EEB-804D-A415E19F4526}" type="pres">
      <dgm:prSet presAssocID="{3E22ADA9-E11F-4179-8942-D06C6DB4D2A5}" presName="Name0" presStyleCnt="0">
        <dgm:presLayoutVars>
          <dgm:dir/>
          <dgm:animLvl val="lvl"/>
          <dgm:resizeHandles val="exact"/>
        </dgm:presLayoutVars>
      </dgm:prSet>
      <dgm:spPr/>
      <dgm:t>
        <a:bodyPr/>
        <a:lstStyle/>
        <a:p>
          <a:endParaRPr lang="zh-CN" altLang="en-US"/>
        </a:p>
      </dgm:t>
    </dgm:pt>
    <dgm:pt modelId="{28E8FB0E-714A-4A47-9F3F-F1C351F682A1}" type="pres">
      <dgm:prSet presAssocID="{533C4B46-E369-4F20-91BB-CF4DB5F71A6B}" presName="linNode" presStyleCnt="0"/>
      <dgm:spPr/>
    </dgm:pt>
    <dgm:pt modelId="{522AA298-B205-4F93-B3DE-FC511C718BE6}" type="pres">
      <dgm:prSet presAssocID="{533C4B46-E369-4F20-91BB-CF4DB5F71A6B}" presName="parentText" presStyleLbl="node1" presStyleIdx="0" presStyleCnt="1" custScaleY="82616" custLinFactNeighborX="-1619" custLinFactNeighborY="-31325">
        <dgm:presLayoutVars>
          <dgm:chMax val="1"/>
          <dgm:bulletEnabled val="1"/>
        </dgm:presLayoutVars>
      </dgm:prSet>
      <dgm:spPr/>
      <dgm:t>
        <a:bodyPr/>
        <a:lstStyle/>
        <a:p>
          <a:endParaRPr lang="zh-CN" altLang="en-US"/>
        </a:p>
      </dgm:t>
    </dgm:pt>
    <dgm:pt modelId="{E7991CD0-0D87-46BE-91B8-968D1C9F2A0C}" type="pres">
      <dgm:prSet presAssocID="{533C4B46-E369-4F20-91BB-CF4DB5F71A6B}" presName="descendantText" presStyleLbl="alignAccFollowNode1" presStyleIdx="0" presStyleCnt="1" custScaleY="77257" custLinFactNeighborY="-6062">
        <dgm:presLayoutVars>
          <dgm:bulletEnabled val="1"/>
        </dgm:presLayoutVars>
      </dgm:prSet>
      <dgm:spPr>
        <a:prstGeom prst="round2SameRect">
          <a:avLst/>
        </a:prstGeom>
      </dgm:spPr>
      <dgm:t>
        <a:bodyPr/>
        <a:lstStyle/>
        <a:p>
          <a:endParaRPr lang="zh-CN" altLang="en-US"/>
        </a:p>
      </dgm:t>
    </dgm:pt>
  </dgm:ptLst>
  <dgm:cxnLst>
    <dgm:cxn modelId="{6828826F-B666-464D-B430-74D1FAF24185}" type="presOf" srcId="{609F034D-7F9F-41EF-97BD-F9CC63044748}" destId="{E7991CD0-0D87-46BE-91B8-968D1C9F2A0C}" srcOrd="0" destOrd="1" presId="urn:microsoft.com/office/officeart/2005/8/layout/vList5"/>
    <dgm:cxn modelId="{BB03CECD-D8B6-470C-BE4D-32B21B098ACC}" type="presOf" srcId="{479A78D1-478C-4F83-B0D5-6D8354BC8ACC}" destId="{E7991CD0-0D87-46BE-91B8-968D1C9F2A0C}" srcOrd="0" destOrd="0" presId="urn:microsoft.com/office/officeart/2005/8/layout/vList5"/>
    <dgm:cxn modelId="{C3F820C1-89F1-4B6B-A475-850DFA5313E9}" srcId="{3E22ADA9-E11F-4179-8942-D06C6DB4D2A5}" destId="{533C4B46-E369-4F20-91BB-CF4DB5F71A6B}" srcOrd="0" destOrd="0" parTransId="{6E093AD1-2E19-4A8A-8180-70082CDDBCA9}" sibTransId="{B4066365-CD13-4F6D-99F4-E84A826D9056}"/>
    <dgm:cxn modelId="{F4014849-9398-4FEB-9539-117B523894AA}" type="presOf" srcId="{3E22ADA9-E11F-4179-8942-D06C6DB4D2A5}" destId="{C4157A67-4750-4EEB-804D-A415E19F4526}" srcOrd="0" destOrd="0" presId="urn:microsoft.com/office/officeart/2005/8/layout/vList5"/>
    <dgm:cxn modelId="{62923583-06C9-405D-B0D9-AF3FF24F2F33}" srcId="{533C4B46-E369-4F20-91BB-CF4DB5F71A6B}" destId="{479A78D1-478C-4F83-B0D5-6D8354BC8ACC}" srcOrd="0" destOrd="0" parTransId="{4C46FF11-8D80-49CF-9CEC-046DBCCD1124}" sibTransId="{E672017E-6EC3-4017-BE5F-8538108E73CF}"/>
    <dgm:cxn modelId="{487F3059-54C0-4795-937F-76E5730442E3}" type="presOf" srcId="{533C4B46-E369-4F20-91BB-CF4DB5F71A6B}" destId="{522AA298-B205-4F93-B3DE-FC511C718BE6}" srcOrd="0" destOrd="0" presId="urn:microsoft.com/office/officeart/2005/8/layout/vList5"/>
    <dgm:cxn modelId="{006879A1-E322-4075-9D9D-4CEF10244BFE}" srcId="{533C4B46-E369-4F20-91BB-CF4DB5F71A6B}" destId="{609F034D-7F9F-41EF-97BD-F9CC63044748}" srcOrd="1" destOrd="0" parTransId="{EECA1F4D-C123-46FA-8F7A-1B98BDF6DA75}" sibTransId="{5605BA0D-3C1C-4A98-B368-F2892A3118D7}"/>
    <dgm:cxn modelId="{48A5AF04-F921-48DC-831F-566FDD9CA14A}" type="presParOf" srcId="{C4157A67-4750-4EEB-804D-A415E19F4526}" destId="{28E8FB0E-714A-4A47-9F3F-F1C351F682A1}" srcOrd="0" destOrd="0" presId="urn:microsoft.com/office/officeart/2005/8/layout/vList5"/>
    <dgm:cxn modelId="{851701A0-F35F-4EA8-B80E-ED8CE9A30368}" type="presParOf" srcId="{28E8FB0E-714A-4A47-9F3F-F1C351F682A1}" destId="{522AA298-B205-4F93-B3DE-FC511C718BE6}" srcOrd="0" destOrd="0" presId="urn:microsoft.com/office/officeart/2005/8/layout/vList5"/>
    <dgm:cxn modelId="{7425447F-EBED-491C-8AA6-22C8646FC76A}" type="presParOf" srcId="{28E8FB0E-714A-4A47-9F3F-F1C351F682A1}" destId="{E7991CD0-0D87-46BE-91B8-968D1C9F2A0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推理服务建立</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dgm:t>
        <a:bodyPr/>
        <a:lstStyle/>
        <a:p>
          <a:endParaRPr lang="zh-CN" altLang="en-US">
            <a:latin typeface="微软雅黑" pitchFamily="34" charset="-122"/>
            <a:ea typeface="微软雅黑" pitchFamily="34"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数据模型设计</a:t>
          </a:r>
          <a:endParaRPr lang="zh-CN" altLang="en-US" dirty="0">
            <a:solidFill>
              <a:srgbClr val="FFFFFF"/>
            </a:solidFill>
            <a:latin typeface="微软雅黑" pitchFamily="34" charset="-122"/>
            <a:ea typeface="微软雅黑" pitchFamily="34" charset="-122"/>
            <a:cs typeface="+mn-cs"/>
          </a:endParaRPr>
        </a:p>
      </dgm:t>
    </dgm:pt>
    <dgm:pt modelId="{6DBC8E91-5433-42F8-A9A3-890FBED29001}" type="parTrans" cxnId="{E94A9188-897D-432F-8758-AB70332FAA42}">
      <dgm:prSet/>
      <dgm:spPr/>
      <dgm:t>
        <a:bodyPr/>
        <a:lstStyle/>
        <a:p>
          <a:endParaRPr lang="zh-CN" altLang="en-US">
            <a:latin typeface="微软雅黑" pitchFamily="34" charset="-122"/>
            <a:ea typeface="微软雅黑" pitchFamily="34" charset="-122"/>
          </a:endParaRPr>
        </a:p>
      </dgm:t>
    </dgm:pt>
    <dgm:pt modelId="{83284CA9-CAEF-48AD-B848-31329827BCE8}" type="sibTrans" cxnId="{E94A9188-897D-432F-8758-AB70332FAA42}">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问诊界面配置</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EC5F1382-A025-4EBB-A561-731C7A620E7B}">
      <dgm:prSet phldrT="[文本]"/>
      <dgm:spPr>
        <a:xfrm>
          <a:off x="3252172" y="1008112"/>
          <a:ext cx="2652483" cy="686444"/>
        </a:xfrm>
        <a:prstGeom prst="rect">
          <a:avLst/>
        </a:prstGeom>
        <a:noFill/>
        <a:ln>
          <a:noFill/>
        </a:ln>
        <a:effectLst/>
      </dgm:spPr>
      <dgm:t>
        <a:bodyPr/>
        <a:lstStyle/>
        <a:p>
          <a:endParaRPr lang="zh-CN" altLang="en-US" dirty="0">
            <a:solidFill>
              <a:srgbClr val="000000">
                <a:hueOff val="0"/>
                <a:satOff val="0"/>
                <a:lumOff val="0"/>
                <a:alphaOff val="0"/>
              </a:srgbClr>
            </a:solidFill>
            <a:latin typeface="微软雅黑" pitchFamily="34" charset="-122"/>
            <a:ea typeface="微软雅黑" pitchFamily="34" charset="-122"/>
            <a:cs typeface="+mn-cs"/>
          </a:endParaRPr>
        </a:p>
      </dgm:t>
    </dgm:pt>
    <dgm:pt modelId="{58988701-7D4C-444D-8476-AA7B8679768F}" type="sibTrans" cxnId="{1A4529A0-D780-475F-91F0-8C2058ADD73C}">
      <dgm:prSet/>
      <dgm:spPr/>
      <dgm:t>
        <a:bodyPr/>
        <a:lstStyle/>
        <a:p>
          <a:endParaRPr lang="zh-CN" altLang="en-US">
            <a:latin typeface="微软雅黑" pitchFamily="34" charset="-122"/>
            <a:ea typeface="微软雅黑" pitchFamily="34" charset="-122"/>
          </a:endParaRPr>
        </a:p>
      </dgm:t>
    </dgm:pt>
    <dgm:pt modelId="{F103C4B6-D23E-4C26-A361-31C3BC9C3400}" type="parTrans" cxnId="{1A4529A0-D780-475F-91F0-8C2058ADD73C}">
      <dgm:prSet/>
      <dgm:spPr/>
      <dgm:t>
        <a:bodyPr/>
        <a:lstStyle/>
        <a:p>
          <a:endParaRPr lang="zh-CN" altLang="en-US">
            <a:latin typeface="微软雅黑" pitchFamily="34" charset="-122"/>
            <a:ea typeface="微软雅黑" pitchFamily="34" charset="-122"/>
          </a:endParaRPr>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2"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3" custLinFactNeighborX="7261" custLinFactNeighborY="-30327">
        <dgm:presLayoutVars>
          <dgm:chMax val="1"/>
          <dgm:chPref val="1"/>
          <dgm:bulletEnabled val="1"/>
        </dgm:presLayoutVars>
      </dgm:prSet>
      <dgm:spPr/>
      <dgm:t>
        <a:bodyPr/>
        <a:lstStyle/>
        <a:p>
          <a:endParaRPr lang="zh-CN" altLang="en-US"/>
        </a:p>
      </dgm:t>
    </dgm:pt>
    <dgm:pt modelId="{83ED8972-BB0A-4966-A0EC-47734B840FAF}" type="pres">
      <dgm:prSet presAssocID="{7E1E49A8-FEF4-4F77-9D96-AE51CAF7E30E}" presName="ChildText" presStyleLbl="revTx" presStyleIdx="0" presStyleCnt="2"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2"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3" custLinFactNeighborX="342" custLinFactNeighborY="-3994">
        <dgm:presLayoutVars>
          <dgm:chMax val="1"/>
          <dgm:chPref val="1"/>
          <dgm:bulletEnabled val="1"/>
        </dgm:presLayoutVars>
      </dgm:prSet>
      <dgm:spPr/>
      <dgm:t>
        <a:bodyPr/>
        <a:lstStyle/>
        <a:p>
          <a:endParaRPr lang="zh-CN" altLang="en-US"/>
        </a:p>
      </dgm:t>
    </dgm:pt>
    <dgm:pt modelId="{D9CA3E82-EB84-4115-A7A9-D527477625FB}" type="pres">
      <dgm:prSet presAssocID="{6AB9DC60-3551-4D0B-9AB4-14805EE9B3FD}" presName="ChildText" presStyleLbl="revTx" presStyleIdx="1" presStyleCnt="2" custScaleX="300574" custLinFactX="22339" custLinFactNeighborX="100000" custLinFactNeighborY="-6252">
        <dgm:presLayoutVars>
          <dgm:chMax val="0"/>
          <dgm:chPref val="0"/>
          <dgm:bulletEnabled val="1"/>
        </dgm:presLayoutVars>
      </dgm:prSet>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447C0D53-E386-4FC1-8EC8-C74E0E1F7CC4}" type="pres">
      <dgm:prSet presAssocID="{5F834543-79C1-4567-9168-3A502ABDE20B}" presName="ParentText" presStyleLbl="node1" presStyleIdx="2" presStyleCnt="3" custLinFactNeighborX="17315" custLinFactNeighborY="2371">
        <dgm:presLayoutVars>
          <dgm:chMax val="1"/>
          <dgm:chPref val="1"/>
          <dgm:bulletEnabled val="1"/>
        </dgm:presLayoutVars>
      </dgm:prSet>
      <dgm:spPr/>
      <dgm:t>
        <a:bodyPr/>
        <a:lstStyle/>
        <a:p>
          <a:endParaRPr lang="zh-CN" altLang="en-US"/>
        </a:p>
      </dgm:t>
    </dgm:pt>
  </dgm:ptLst>
  <dgm:cxnLst>
    <dgm:cxn modelId="{4D97D038-7E6A-4865-A55A-DB9804A4860B}" srcId="{E5484EE8-501E-4120-B1B9-11DC0CC50564}" destId="{7E1E49A8-FEF4-4F77-9D96-AE51CAF7E30E}" srcOrd="0" destOrd="0" parTransId="{B1E8064F-EAB6-4051-9383-B80760D39150}" sibTransId="{02F3EA50-F7ED-4288-8797-D2682DB49B85}"/>
    <dgm:cxn modelId="{F3166E1C-8D52-475A-9536-98CBFD899E04}" type="presOf" srcId="{6AB9DC60-3551-4D0B-9AB4-14805EE9B3FD}" destId="{6AA5658A-AFB2-412A-ACBC-5B6931C81FC7}" srcOrd="0" destOrd="0" presId="urn:microsoft.com/office/officeart/2005/8/layout/StepDownProcess"/>
    <dgm:cxn modelId="{1A4529A0-D780-475F-91F0-8C2058ADD73C}" srcId="{6AB9DC60-3551-4D0B-9AB4-14805EE9B3FD}" destId="{EC5F1382-A025-4EBB-A561-731C7A620E7B}" srcOrd="0" destOrd="0" parTransId="{F103C4B6-D23E-4C26-A361-31C3BC9C3400}" sibTransId="{58988701-7D4C-444D-8476-AA7B8679768F}"/>
    <dgm:cxn modelId="{76D83800-7FF0-4ECF-97DF-13DAE6B95EC9}" srcId="{E5484EE8-501E-4120-B1B9-11DC0CC50564}" destId="{5F834543-79C1-4567-9168-3A502ABDE20B}" srcOrd="2" destOrd="0" parTransId="{FB57F69C-56E3-444B-ABB0-25B40404090A}" sibTransId="{A8F24E8C-9F91-4C84-B8B3-59B053DF57AF}"/>
    <dgm:cxn modelId="{76796785-C8A1-4C7D-A09C-E49621729A48}" type="presOf" srcId="{EC5F1382-A025-4EBB-A561-731C7A620E7B}" destId="{D9CA3E82-EB84-4115-A7A9-D527477625FB}" srcOrd="0" destOrd="0" presId="urn:microsoft.com/office/officeart/2005/8/layout/StepDownProcess"/>
    <dgm:cxn modelId="{475F07BA-9716-482E-9942-787B015D0180}" type="presOf" srcId="{7E1E49A8-FEF4-4F77-9D96-AE51CAF7E30E}" destId="{7FCE8175-AD90-4594-9087-2698AFA655CC}" srcOrd="0" destOrd="0" presId="urn:microsoft.com/office/officeart/2005/8/layout/StepDownProcess"/>
    <dgm:cxn modelId="{CA518454-F3F3-49AE-80D4-88A45DFD2E01}" type="presOf" srcId="{E5484EE8-501E-4120-B1B9-11DC0CC50564}" destId="{4FC5EC0F-9D7D-4490-9B15-592950CE5F9F}" srcOrd="0" destOrd="0" presId="urn:microsoft.com/office/officeart/2005/8/layout/StepDownProcess"/>
    <dgm:cxn modelId="{69435B14-574C-42D5-AE81-3D9808236379}" type="presOf" srcId="{5F834543-79C1-4567-9168-3A502ABDE20B}" destId="{447C0D53-E386-4FC1-8EC8-C74E0E1F7CC4}" srcOrd="0" destOrd="0" presId="urn:microsoft.com/office/officeart/2005/8/layout/StepDownProcess"/>
    <dgm:cxn modelId="{E94A9188-897D-432F-8758-AB70332FAA42}" srcId="{E5484EE8-501E-4120-B1B9-11DC0CC50564}" destId="{6AB9DC60-3551-4D0B-9AB4-14805EE9B3FD}" srcOrd="1" destOrd="0" parTransId="{6DBC8E91-5433-42F8-A9A3-890FBED29001}" sibTransId="{83284CA9-CAEF-48AD-B848-31329827BCE8}"/>
    <dgm:cxn modelId="{53DA2399-E98C-46C4-BA39-319788670FB5}" type="presParOf" srcId="{4FC5EC0F-9D7D-4490-9B15-592950CE5F9F}" destId="{4A345423-AC6B-4B3A-A843-5EEF4ABD057C}" srcOrd="0" destOrd="0" presId="urn:microsoft.com/office/officeart/2005/8/layout/StepDownProcess"/>
    <dgm:cxn modelId="{3E3B92A3-6FBB-4985-BEB3-4D170944F590}" type="presParOf" srcId="{4A345423-AC6B-4B3A-A843-5EEF4ABD057C}" destId="{DFE1840E-1A8A-46F4-AC3D-15C29641F8ED}" srcOrd="0" destOrd="0" presId="urn:microsoft.com/office/officeart/2005/8/layout/StepDownProcess"/>
    <dgm:cxn modelId="{55F79AB2-126C-417B-8EFA-ED918AC3A03A}" type="presParOf" srcId="{4A345423-AC6B-4B3A-A843-5EEF4ABD057C}" destId="{7FCE8175-AD90-4594-9087-2698AFA655CC}" srcOrd="1" destOrd="0" presId="urn:microsoft.com/office/officeart/2005/8/layout/StepDownProcess"/>
    <dgm:cxn modelId="{49D74C0C-49BD-464B-A8B4-C2E622C54A97}" type="presParOf" srcId="{4A345423-AC6B-4B3A-A843-5EEF4ABD057C}" destId="{83ED8972-BB0A-4966-A0EC-47734B840FAF}" srcOrd="2" destOrd="0" presId="urn:microsoft.com/office/officeart/2005/8/layout/StepDownProcess"/>
    <dgm:cxn modelId="{471656E1-0AEA-4D30-BDB7-FDF18E15D3C7}" type="presParOf" srcId="{4FC5EC0F-9D7D-4490-9B15-592950CE5F9F}" destId="{0C5C3124-B829-4C05-AD0A-78E8CDDEA075}" srcOrd="1" destOrd="0" presId="urn:microsoft.com/office/officeart/2005/8/layout/StepDownProcess"/>
    <dgm:cxn modelId="{69E5D21C-A5A6-4ED2-98F9-CB2BE5EDE5BE}" type="presParOf" srcId="{4FC5EC0F-9D7D-4490-9B15-592950CE5F9F}" destId="{11BC720A-F5EF-4E31-ADC0-2A2537B49CFA}" srcOrd="2" destOrd="0" presId="urn:microsoft.com/office/officeart/2005/8/layout/StepDownProcess"/>
    <dgm:cxn modelId="{BE101358-45F0-4736-9488-F8AF98BFADF3}" type="presParOf" srcId="{11BC720A-F5EF-4E31-ADC0-2A2537B49CFA}" destId="{3186F851-348C-445C-A7C1-60374481713F}" srcOrd="0" destOrd="0" presId="urn:microsoft.com/office/officeart/2005/8/layout/StepDownProcess"/>
    <dgm:cxn modelId="{DDFF6CE8-7D65-4661-A06A-91AE851E6A06}" type="presParOf" srcId="{11BC720A-F5EF-4E31-ADC0-2A2537B49CFA}" destId="{6AA5658A-AFB2-412A-ACBC-5B6931C81FC7}" srcOrd="1" destOrd="0" presId="urn:microsoft.com/office/officeart/2005/8/layout/StepDownProcess"/>
    <dgm:cxn modelId="{EF82BEC4-7AAC-4119-AADE-456808DC320D}" type="presParOf" srcId="{11BC720A-F5EF-4E31-ADC0-2A2537B49CFA}" destId="{D9CA3E82-EB84-4115-A7A9-D527477625FB}" srcOrd="2" destOrd="0" presId="urn:microsoft.com/office/officeart/2005/8/layout/StepDownProcess"/>
    <dgm:cxn modelId="{547670EF-CEA0-4467-BE27-7C3D3B474E9A}" type="presParOf" srcId="{4FC5EC0F-9D7D-4490-9B15-592950CE5F9F}" destId="{5C310F30-92FB-446D-B7F8-EC83E7FDC351}" srcOrd="3" destOrd="0" presId="urn:microsoft.com/office/officeart/2005/8/layout/StepDownProcess"/>
    <dgm:cxn modelId="{F95624EF-22FC-4009-A2D7-28A5AD8D29E9}" type="presParOf" srcId="{4FC5EC0F-9D7D-4490-9B15-592950CE5F9F}" destId="{F4DE1A45-26FC-4127-AB03-B9EB5624951F}" srcOrd="4" destOrd="0" presId="urn:microsoft.com/office/officeart/2005/8/layout/StepDownProcess"/>
    <dgm:cxn modelId="{072542EA-DFD6-4BBD-868E-0866A95B598C}" type="presParOf" srcId="{F4DE1A45-26FC-4127-AB03-B9EB5624951F}" destId="{447C0D53-E386-4FC1-8EC8-C74E0E1F7CC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484EE8-501E-4120-B1B9-11DC0CC50564}" type="doc">
      <dgm:prSet loTypeId="urn:microsoft.com/office/officeart/2005/8/layout/StepDownProcess" loCatId="process" qsTypeId="urn:microsoft.com/office/officeart/2005/8/quickstyle/simple4" qsCatId="simple" csTypeId="urn:microsoft.com/office/officeart/2005/8/colors/accent1_2" csCatId="accent1" phldr="1"/>
      <dgm:spPr/>
      <dgm:t>
        <a:bodyPr/>
        <a:lstStyle/>
        <a:p>
          <a:endParaRPr lang="zh-CN" altLang="en-US"/>
        </a:p>
      </dgm:t>
    </dgm:pt>
    <dgm:pt modelId="{7E1E49A8-FEF4-4F77-9D96-AE51CAF7E30E}">
      <dgm:prSet phldrT="[文本]">
        <dgm:style>
          <a:lnRef idx="1">
            <a:schemeClr val="accent2"/>
          </a:lnRef>
          <a:fillRef idx="3">
            <a:schemeClr val="accent2"/>
          </a:fillRef>
          <a:effectRef idx="2">
            <a:schemeClr val="accent2"/>
          </a:effectRef>
          <a:fontRef idx="minor">
            <a:schemeClr val="lt1"/>
          </a:fontRef>
        </dgm:style>
      </dgm:prSet>
      <dgm:spPr>
        <a:xfrm>
          <a:off x="848005" y="15981"/>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推理服务建立</a:t>
          </a:r>
          <a:endParaRPr lang="zh-CN" altLang="en-US" dirty="0">
            <a:solidFill>
              <a:srgbClr val="FFFFFF"/>
            </a:solidFill>
            <a:latin typeface="微软雅黑" pitchFamily="34" charset="-122"/>
            <a:ea typeface="微软雅黑" pitchFamily="34" charset="-122"/>
            <a:cs typeface="+mn-cs"/>
          </a:endParaRPr>
        </a:p>
      </dgm:t>
    </dgm:pt>
    <dgm:pt modelId="{B1E8064F-EAB6-4051-9383-B80760D39150}" type="parTrans" cxnId="{4D97D038-7E6A-4865-A55A-DB9804A4860B}">
      <dgm:prSet/>
      <dgm:spPr/>
      <dgm:t>
        <a:bodyPr/>
        <a:lstStyle/>
        <a:p>
          <a:endParaRPr lang="zh-CN" altLang="en-US">
            <a:latin typeface="微软雅黑" pitchFamily="34" charset="-122"/>
            <a:ea typeface="微软雅黑" pitchFamily="34" charset="-122"/>
          </a:endParaRPr>
        </a:p>
      </dgm:t>
    </dgm:pt>
    <dgm:pt modelId="{02F3EA50-F7ED-4288-8797-D2682DB49B85}" type="sibTrans" cxnId="{4D97D038-7E6A-4865-A55A-DB9804A4860B}">
      <dgm:prSet/>
      <dgm:spPr/>
      <dgm:t>
        <a:bodyPr/>
        <a:lstStyle/>
        <a:p>
          <a:endParaRPr lang="zh-CN" altLang="en-US">
            <a:latin typeface="微软雅黑" pitchFamily="34" charset="-122"/>
            <a:ea typeface="微软雅黑" pitchFamily="34" charset="-122"/>
          </a:endParaRPr>
        </a:p>
      </dgm:t>
    </dgm:pt>
    <dgm:pt modelId="{6AB9DC60-3551-4D0B-9AB4-14805EE9B3FD}">
      <dgm:prSet phldrT="[文本]">
        <dgm:style>
          <a:lnRef idx="1">
            <a:schemeClr val="accent2"/>
          </a:lnRef>
          <a:fillRef idx="3">
            <a:schemeClr val="accent2"/>
          </a:fillRef>
          <a:effectRef idx="2">
            <a:schemeClr val="accent2"/>
          </a:effectRef>
          <a:fontRef idx="minor">
            <a:schemeClr val="lt1"/>
          </a:fontRef>
        </dgm:style>
      </dgm:prSet>
      <dgm:spPr>
        <a:xfrm>
          <a:off x="2079976" y="93610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数据模型设计</a:t>
          </a:r>
          <a:endParaRPr lang="zh-CN" altLang="en-US" dirty="0">
            <a:solidFill>
              <a:srgbClr val="FFFFFF"/>
            </a:solidFill>
            <a:latin typeface="微软雅黑" pitchFamily="34" charset="-122"/>
            <a:ea typeface="微软雅黑" pitchFamily="34" charset="-122"/>
            <a:cs typeface="+mn-cs"/>
          </a:endParaRPr>
        </a:p>
      </dgm:t>
    </dgm:pt>
    <dgm:pt modelId="{6DBC8E91-5433-42F8-A9A3-890FBED29001}" type="parTrans" cxnId="{E94A9188-897D-432F-8758-AB70332FAA42}">
      <dgm:prSet/>
      <dgm:spPr/>
      <dgm:t>
        <a:bodyPr/>
        <a:lstStyle/>
        <a:p>
          <a:endParaRPr lang="zh-CN" altLang="en-US">
            <a:latin typeface="微软雅黑" pitchFamily="34" charset="-122"/>
            <a:ea typeface="微软雅黑" pitchFamily="34" charset="-122"/>
          </a:endParaRPr>
        </a:p>
      </dgm:t>
    </dgm:pt>
    <dgm:pt modelId="{83284CA9-CAEF-48AD-B848-31329827BCE8}" type="sibTrans" cxnId="{E94A9188-897D-432F-8758-AB70332FAA42}">
      <dgm:prSet/>
      <dgm:spPr/>
      <dgm:t>
        <a:bodyPr/>
        <a:lstStyle/>
        <a:p>
          <a:endParaRPr lang="zh-CN" altLang="en-US">
            <a:latin typeface="微软雅黑" pitchFamily="34" charset="-122"/>
            <a:ea typeface="微软雅黑" pitchFamily="34" charset="-122"/>
          </a:endParaRPr>
        </a:p>
      </dgm:t>
    </dgm:pt>
    <dgm:pt modelId="{5F834543-79C1-4567-9168-3A502ABDE20B}">
      <dgm:prSet phldrT="[文本]">
        <dgm:style>
          <a:lnRef idx="1">
            <a:schemeClr val="accent2"/>
          </a:lnRef>
          <a:fillRef idx="3">
            <a:schemeClr val="accent2"/>
          </a:fillRef>
          <a:effectRef idx="2">
            <a:schemeClr val="accent2"/>
          </a:effectRef>
          <a:fontRef idx="minor">
            <a:schemeClr val="lt1"/>
          </a:fontRef>
        </dgm:style>
      </dgm:prSet>
      <dgm:spPr>
        <a:xfrm>
          <a:off x="3513738" y="1940057"/>
          <a:ext cx="1213346" cy="849303"/>
        </a:xfr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gm:spPr>
      <dgm:t>
        <a:bodyPr/>
        <a:lstStyle/>
        <a:p>
          <a:r>
            <a:rPr lang="zh-CN" altLang="en-US" dirty="0" smtClean="0">
              <a:solidFill>
                <a:srgbClr val="FFFFFF"/>
              </a:solidFill>
              <a:latin typeface="微软雅黑" pitchFamily="34" charset="-122"/>
              <a:ea typeface="微软雅黑" pitchFamily="34" charset="-122"/>
              <a:cs typeface="+mn-cs"/>
            </a:rPr>
            <a:t>问诊界面配置</a:t>
          </a:r>
          <a:endParaRPr lang="zh-CN" altLang="en-US" dirty="0">
            <a:solidFill>
              <a:srgbClr val="FFFFFF"/>
            </a:solidFill>
            <a:latin typeface="微软雅黑" pitchFamily="34" charset="-122"/>
            <a:ea typeface="微软雅黑" pitchFamily="34" charset="-122"/>
            <a:cs typeface="+mn-cs"/>
          </a:endParaRPr>
        </a:p>
      </dgm:t>
    </dgm:pt>
    <dgm:pt modelId="{FB57F69C-56E3-444B-ABB0-25B40404090A}" type="parTrans" cxnId="{76D83800-7FF0-4ECF-97DF-13DAE6B95EC9}">
      <dgm:prSet/>
      <dgm:spPr/>
      <dgm:t>
        <a:bodyPr/>
        <a:lstStyle/>
        <a:p>
          <a:endParaRPr lang="zh-CN" altLang="en-US">
            <a:latin typeface="微软雅黑" pitchFamily="34" charset="-122"/>
            <a:ea typeface="微软雅黑" pitchFamily="34" charset="-122"/>
          </a:endParaRPr>
        </a:p>
      </dgm:t>
    </dgm:pt>
    <dgm:pt modelId="{A8F24E8C-9F91-4C84-B8B3-59B053DF57AF}" type="sibTrans" cxnId="{76D83800-7FF0-4ECF-97DF-13DAE6B95EC9}">
      <dgm:prSet/>
      <dgm:spPr/>
      <dgm:t>
        <a:bodyPr/>
        <a:lstStyle/>
        <a:p>
          <a:endParaRPr lang="zh-CN" altLang="en-US">
            <a:latin typeface="微软雅黑" pitchFamily="34" charset="-122"/>
            <a:ea typeface="微软雅黑" pitchFamily="34" charset="-122"/>
          </a:endParaRPr>
        </a:p>
      </dgm:t>
    </dgm:pt>
    <dgm:pt modelId="{EC5F1382-A025-4EBB-A561-731C7A620E7B}">
      <dgm:prSet phldrT="[文本]"/>
      <dgm:spPr>
        <a:xfrm>
          <a:off x="3252172" y="1008112"/>
          <a:ext cx="2652483" cy="686444"/>
        </a:xfrm>
        <a:noFill/>
        <a:ln>
          <a:noFill/>
        </a:ln>
        <a:effectLst/>
      </dgm:spPr>
      <dgm:t>
        <a:bodyPr/>
        <a:lstStyle/>
        <a:p>
          <a:endParaRPr lang="zh-CN" altLang="en-US" dirty="0">
            <a:solidFill>
              <a:srgbClr val="000000">
                <a:hueOff val="0"/>
                <a:satOff val="0"/>
                <a:lumOff val="0"/>
                <a:alphaOff val="0"/>
              </a:srgbClr>
            </a:solidFill>
            <a:latin typeface="微软雅黑" pitchFamily="34" charset="-122"/>
            <a:ea typeface="微软雅黑" pitchFamily="34" charset="-122"/>
            <a:cs typeface="+mn-cs"/>
          </a:endParaRPr>
        </a:p>
      </dgm:t>
    </dgm:pt>
    <dgm:pt modelId="{58988701-7D4C-444D-8476-AA7B8679768F}" type="sibTrans" cxnId="{1A4529A0-D780-475F-91F0-8C2058ADD73C}">
      <dgm:prSet/>
      <dgm:spPr/>
      <dgm:t>
        <a:bodyPr/>
        <a:lstStyle/>
        <a:p>
          <a:endParaRPr lang="zh-CN" altLang="en-US">
            <a:latin typeface="微软雅黑" pitchFamily="34" charset="-122"/>
            <a:ea typeface="微软雅黑" pitchFamily="34" charset="-122"/>
          </a:endParaRPr>
        </a:p>
      </dgm:t>
    </dgm:pt>
    <dgm:pt modelId="{F103C4B6-D23E-4C26-A361-31C3BC9C3400}" type="parTrans" cxnId="{1A4529A0-D780-475F-91F0-8C2058ADD73C}">
      <dgm:prSet/>
      <dgm:spPr/>
      <dgm:t>
        <a:bodyPr/>
        <a:lstStyle/>
        <a:p>
          <a:endParaRPr lang="zh-CN" altLang="en-US">
            <a:latin typeface="微软雅黑" pitchFamily="34" charset="-122"/>
            <a:ea typeface="微软雅黑" pitchFamily="34" charset="-122"/>
          </a:endParaRPr>
        </a:p>
      </dgm:t>
    </dgm:pt>
    <dgm:pt modelId="{4FC5EC0F-9D7D-4490-9B15-592950CE5F9F}" type="pres">
      <dgm:prSet presAssocID="{E5484EE8-501E-4120-B1B9-11DC0CC50564}" presName="rootnode" presStyleCnt="0">
        <dgm:presLayoutVars>
          <dgm:chMax/>
          <dgm:chPref/>
          <dgm:dir/>
          <dgm:animLvl val="lvl"/>
        </dgm:presLayoutVars>
      </dgm:prSet>
      <dgm:spPr/>
      <dgm:t>
        <a:bodyPr/>
        <a:lstStyle/>
        <a:p>
          <a:endParaRPr lang="zh-CN" altLang="en-US"/>
        </a:p>
      </dgm:t>
    </dgm:pt>
    <dgm:pt modelId="{4A345423-AC6B-4B3A-A843-5EEF4ABD057C}" type="pres">
      <dgm:prSet presAssocID="{7E1E49A8-FEF4-4F77-9D96-AE51CAF7E30E}" presName="composite" presStyleCnt="0"/>
      <dgm:spPr/>
    </dgm:pt>
    <dgm:pt modelId="{DFE1840E-1A8A-46F4-AC3D-15C29641F8ED}" type="pres">
      <dgm:prSet presAssocID="{7E1E49A8-FEF4-4F77-9D96-AE51CAF7E30E}" presName="bentUpArrow1" presStyleLbl="alignImgPlace1" presStyleIdx="0" presStyleCnt="2" custLinFactNeighborX="32821" custLinFactNeighborY="-107"/>
      <dgm: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7FCE8175-AD90-4594-9087-2698AFA655CC}" type="pres">
      <dgm:prSet presAssocID="{7E1E49A8-FEF4-4F77-9D96-AE51CAF7E30E}" presName="ParentText" presStyleLbl="node1" presStyleIdx="0" presStyleCnt="3">
        <dgm:presLayoutVars>
          <dgm:chMax val="1"/>
          <dgm:chPref val="1"/>
          <dgm:bulletEnabled val="1"/>
        </dgm:presLayoutVars>
      </dgm:prSet>
      <dgm:spPr>
        <a:prstGeom prst="roundRect">
          <a:avLst>
            <a:gd name="adj" fmla="val 16670"/>
          </a:avLst>
        </a:prstGeom>
      </dgm:spPr>
      <dgm:t>
        <a:bodyPr/>
        <a:lstStyle/>
        <a:p>
          <a:endParaRPr lang="zh-CN" altLang="en-US"/>
        </a:p>
      </dgm:t>
    </dgm:pt>
    <dgm:pt modelId="{83ED8972-BB0A-4966-A0EC-47734B840FAF}" type="pres">
      <dgm:prSet presAssocID="{7E1E49A8-FEF4-4F77-9D96-AE51CAF7E30E}" presName="ChildText" presStyleLbl="revTx" presStyleIdx="0" presStyleCnt="2" custScaleX="204738" custLinFactNeighborX="58519" custLinFactNeighborY="6852">
        <dgm:presLayoutVars>
          <dgm:chMax val="0"/>
          <dgm:chPref val="0"/>
          <dgm:bulletEnabled val="1"/>
        </dgm:presLayoutVars>
      </dgm:prSet>
      <dgm:spPr>
        <a:xfrm>
          <a:off x="2115623" y="144016"/>
          <a:ext cx="1806756" cy="686444"/>
        </a:xfrm>
        <a:prstGeom prst="rect">
          <a:avLst/>
        </a:prstGeom>
        <a:noFill/>
        <a:ln>
          <a:noFill/>
        </a:ln>
        <a:effectLst/>
      </dgm:spPr>
      <dgm:t>
        <a:bodyPr/>
        <a:lstStyle/>
        <a:p>
          <a:endParaRPr lang="zh-CN" altLang="en-US"/>
        </a:p>
      </dgm:t>
    </dgm:pt>
    <dgm:pt modelId="{0C5C3124-B829-4C05-AD0A-78E8CDDEA075}" type="pres">
      <dgm:prSet presAssocID="{02F3EA50-F7ED-4288-8797-D2682DB49B85}" presName="sibTrans" presStyleCnt="0"/>
      <dgm:spPr/>
    </dgm:pt>
    <dgm:pt modelId="{11BC720A-F5EF-4E31-ADC0-2A2537B49CFA}" type="pres">
      <dgm:prSet presAssocID="{6AB9DC60-3551-4D0B-9AB4-14805EE9B3FD}" presName="composite" presStyleCnt="0"/>
      <dgm:spPr/>
    </dgm:pt>
    <dgm:pt modelId="{3186F851-348C-445C-A7C1-60374481713F}" type="pres">
      <dgm:prSet presAssocID="{6AB9DC60-3551-4D0B-9AB4-14805EE9B3FD}" presName="bentUpArrow1" presStyleLbl="alignImgPlace1" presStyleIdx="1" presStyleCnt="2" custLinFactNeighborX="49087" custLinFactNeighborY="-2596"/>
      <dgm: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gm:spPr>
      <dgm:t>
        <a:bodyPr/>
        <a:lstStyle/>
        <a:p>
          <a:endParaRPr lang="zh-CN" altLang="en-US"/>
        </a:p>
      </dgm:t>
    </dgm:pt>
    <dgm:pt modelId="{6AA5658A-AFB2-412A-ACBC-5B6931C81FC7}" type="pres">
      <dgm:prSet presAssocID="{6AB9DC60-3551-4D0B-9AB4-14805EE9B3FD}" presName="ParentText" presStyleLbl="node1" presStyleIdx="1" presStyleCnt="3" custLinFactNeighborX="342" custLinFactNeighborY="-3994">
        <dgm:presLayoutVars>
          <dgm:chMax val="1"/>
          <dgm:chPref val="1"/>
          <dgm:bulletEnabled val="1"/>
        </dgm:presLayoutVars>
      </dgm:prSet>
      <dgm:spPr>
        <a:prstGeom prst="roundRect">
          <a:avLst>
            <a:gd name="adj" fmla="val 16670"/>
          </a:avLst>
        </a:prstGeom>
      </dgm:spPr>
      <dgm:t>
        <a:bodyPr/>
        <a:lstStyle/>
        <a:p>
          <a:endParaRPr lang="zh-CN" altLang="en-US"/>
        </a:p>
      </dgm:t>
    </dgm:pt>
    <dgm:pt modelId="{D9CA3E82-EB84-4115-A7A9-D527477625FB}" type="pres">
      <dgm:prSet presAssocID="{6AB9DC60-3551-4D0B-9AB4-14805EE9B3FD}" presName="ChildText" presStyleLbl="revTx" presStyleIdx="1" presStyleCnt="2" custScaleX="300574" custLinFactX="22339" custLinFactNeighborX="100000" custLinFactNeighborY="-6252">
        <dgm:presLayoutVars>
          <dgm:chMax val="0"/>
          <dgm:chPref val="0"/>
          <dgm:bulletEnabled val="1"/>
        </dgm:presLayoutVars>
      </dgm:prSet>
      <dgm:spPr>
        <a:prstGeom prst="rect">
          <a:avLst/>
        </a:prstGeom>
      </dgm:spPr>
      <dgm:t>
        <a:bodyPr/>
        <a:lstStyle/>
        <a:p>
          <a:endParaRPr lang="zh-CN" altLang="en-US"/>
        </a:p>
      </dgm:t>
    </dgm:pt>
    <dgm:pt modelId="{5C310F30-92FB-446D-B7F8-EC83E7FDC351}" type="pres">
      <dgm:prSet presAssocID="{83284CA9-CAEF-48AD-B848-31329827BCE8}" presName="sibTrans" presStyleCnt="0"/>
      <dgm:spPr/>
    </dgm:pt>
    <dgm:pt modelId="{F4DE1A45-26FC-4127-AB03-B9EB5624951F}" type="pres">
      <dgm:prSet presAssocID="{5F834543-79C1-4567-9168-3A502ABDE20B}" presName="composite" presStyleCnt="0"/>
      <dgm:spPr/>
    </dgm:pt>
    <dgm:pt modelId="{447C0D53-E386-4FC1-8EC8-C74E0E1F7CC4}" type="pres">
      <dgm:prSet presAssocID="{5F834543-79C1-4567-9168-3A502ABDE20B}" presName="ParentText" presStyleLbl="node1" presStyleIdx="2" presStyleCnt="3" custLinFactNeighborX="17315" custLinFactNeighborY="2371">
        <dgm:presLayoutVars>
          <dgm:chMax val="1"/>
          <dgm:chPref val="1"/>
          <dgm:bulletEnabled val="1"/>
        </dgm:presLayoutVars>
      </dgm:prSet>
      <dgm:spPr>
        <a:prstGeom prst="roundRect">
          <a:avLst>
            <a:gd name="adj" fmla="val 16670"/>
          </a:avLst>
        </a:prstGeom>
      </dgm:spPr>
      <dgm:t>
        <a:bodyPr/>
        <a:lstStyle/>
        <a:p>
          <a:endParaRPr lang="zh-CN" altLang="en-US"/>
        </a:p>
      </dgm:t>
    </dgm:pt>
  </dgm:ptLst>
  <dgm:cxnLst>
    <dgm:cxn modelId="{E94A9188-897D-432F-8758-AB70332FAA42}" srcId="{E5484EE8-501E-4120-B1B9-11DC0CC50564}" destId="{6AB9DC60-3551-4D0B-9AB4-14805EE9B3FD}" srcOrd="1" destOrd="0" parTransId="{6DBC8E91-5433-42F8-A9A3-890FBED29001}" sibTransId="{83284CA9-CAEF-48AD-B848-31329827BCE8}"/>
    <dgm:cxn modelId="{4D97D038-7E6A-4865-A55A-DB9804A4860B}" srcId="{E5484EE8-501E-4120-B1B9-11DC0CC50564}" destId="{7E1E49A8-FEF4-4F77-9D96-AE51CAF7E30E}" srcOrd="0" destOrd="0" parTransId="{B1E8064F-EAB6-4051-9383-B80760D39150}" sibTransId="{02F3EA50-F7ED-4288-8797-D2682DB49B85}"/>
    <dgm:cxn modelId="{69473F85-B7C2-4C74-9FF7-2888C84A3BD4}" type="presOf" srcId="{7E1E49A8-FEF4-4F77-9D96-AE51CAF7E30E}" destId="{7FCE8175-AD90-4594-9087-2698AFA655CC}" srcOrd="0" destOrd="0" presId="urn:microsoft.com/office/officeart/2005/8/layout/StepDownProcess"/>
    <dgm:cxn modelId="{1677B986-1B02-4961-ABA1-B9CD79E80D52}" type="presOf" srcId="{E5484EE8-501E-4120-B1B9-11DC0CC50564}" destId="{4FC5EC0F-9D7D-4490-9B15-592950CE5F9F}" srcOrd="0" destOrd="0" presId="urn:microsoft.com/office/officeart/2005/8/layout/StepDownProcess"/>
    <dgm:cxn modelId="{418CFAB1-1F20-4423-BC4F-C074F9681EE0}" type="presOf" srcId="{6AB9DC60-3551-4D0B-9AB4-14805EE9B3FD}" destId="{6AA5658A-AFB2-412A-ACBC-5B6931C81FC7}" srcOrd="0" destOrd="0" presId="urn:microsoft.com/office/officeart/2005/8/layout/StepDownProcess"/>
    <dgm:cxn modelId="{78D343DA-811B-48EC-9B66-22359D4A47DA}" type="presOf" srcId="{5F834543-79C1-4567-9168-3A502ABDE20B}" destId="{447C0D53-E386-4FC1-8EC8-C74E0E1F7CC4}" srcOrd="0" destOrd="0" presId="urn:microsoft.com/office/officeart/2005/8/layout/StepDownProcess"/>
    <dgm:cxn modelId="{1A4529A0-D780-475F-91F0-8C2058ADD73C}" srcId="{6AB9DC60-3551-4D0B-9AB4-14805EE9B3FD}" destId="{EC5F1382-A025-4EBB-A561-731C7A620E7B}" srcOrd="0" destOrd="0" parTransId="{F103C4B6-D23E-4C26-A361-31C3BC9C3400}" sibTransId="{58988701-7D4C-444D-8476-AA7B8679768F}"/>
    <dgm:cxn modelId="{37970756-AB70-47FF-8001-BA326754E59A}" type="presOf" srcId="{EC5F1382-A025-4EBB-A561-731C7A620E7B}" destId="{D9CA3E82-EB84-4115-A7A9-D527477625FB}" srcOrd="0" destOrd="0" presId="urn:microsoft.com/office/officeart/2005/8/layout/StepDownProcess"/>
    <dgm:cxn modelId="{76D83800-7FF0-4ECF-97DF-13DAE6B95EC9}" srcId="{E5484EE8-501E-4120-B1B9-11DC0CC50564}" destId="{5F834543-79C1-4567-9168-3A502ABDE20B}" srcOrd="2" destOrd="0" parTransId="{FB57F69C-56E3-444B-ABB0-25B40404090A}" sibTransId="{A8F24E8C-9F91-4C84-B8B3-59B053DF57AF}"/>
    <dgm:cxn modelId="{FABFE1C2-0AFA-4A96-A42F-8FC8405E540B}" type="presParOf" srcId="{4FC5EC0F-9D7D-4490-9B15-592950CE5F9F}" destId="{4A345423-AC6B-4B3A-A843-5EEF4ABD057C}" srcOrd="0" destOrd="0" presId="urn:microsoft.com/office/officeart/2005/8/layout/StepDownProcess"/>
    <dgm:cxn modelId="{2C774F66-1E45-4F9D-979C-A43A9F0434BE}" type="presParOf" srcId="{4A345423-AC6B-4B3A-A843-5EEF4ABD057C}" destId="{DFE1840E-1A8A-46F4-AC3D-15C29641F8ED}" srcOrd="0" destOrd="0" presId="urn:microsoft.com/office/officeart/2005/8/layout/StepDownProcess"/>
    <dgm:cxn modelId="{C2B82949-D87B-48B3-B118-377A4915C001}" type="presParOf" srcId="{4A345423-AC6B-4B3A-A843-5EEF4ABD057C}" destId="{7FCE8175-AD90-4594-9087-2698AFA655CC}" srcOrd="1" destOrd="0" presId="urn:microsoft.com/office/officeart/2005/8/layout/StepDownProcess"/>
    <dgm:cxn modelId="{3FE712FD-5B8C-4946-AF63-C5619671C121}" type="presParOf" srcId="{4A345423-AC6B-4B3A-A843-5EEF4ABD057C}" destId="{83ED8972-BB0A-4966-A0EC-47734B840FAF}" srcOrd="2" destOrd="0" presId="urn:microsoft.com/office/officeart/2005/8/layout/StepDownProcess"/>
    <dgm:cxn modelId="{F4A860A2-E68E-4F03-B15E-C8DC6C1A929E}" type="presParOf" srcId="{4FC5EC0F-9D7D-4490-9B15-592950CE5F9F}" destId="{0C5C3124-B829-4C05-AD0A-78E8CDDEA075}" srcOrd="1" destOrd="0" presId="urn:microsoft.com/office/officeart/2005/8/layout/StepDownProcess"/>
    <dgm:cxn modelId="{187AA226-F0BE-4FFA-B3F2-4FE4A004142D}" type="presParOf" srcId="{4FC5EC0F-9D7D-4490-9B15-592950CE5F9F}" destId="{11BC720A-F5EF-4E31-ADC0-2A2537B49CFA}" srcOrd="2" destOrd="0" presId="urn:microsoft.com/office/officeart/2005/8/layout/StepDownProcess"/>
    <dgm:cxn modelId="{E2F3FD16-0827-4B92-B12E-3D1622032402}" type="presParOf" srcId="{11BC720A-F5EF-4E31-ADC0-2A2537B49CFA}" destId="{3186F851-348C-445C-A7C1-60374481713F}" srcOrd="0" destOrd="0" presId="urn:microsoft.com/office/officeart/2005/8/layout/StepDownProcess"/>
    <dgm:cxn modelId="{BBD87A2E-97BF-4488-9687-555A160DB826}" type="presParOf" srcId="{11BC720A-F5EF-4E31-ADC0-2A2537B49CFA}" destId="{6AA5658A-AFB2-412A-ACBC-5B6931C81FC7}" srcOrd="1" destOrd="0" presId="urn:microsoft.com/office/officeart/2005/8/layout/StepDownProcess"/>
    <dgm:cxn modelId="{AA57E80C-F403-4F02-8B18-48D623747A56}" type="presParOf" srcId="{11BC720A-F5EF-4E31-ADC0-2A2537B49CFA}" destId="{D9CA3E82-EB84-4115-A7A9-D527477625FB}" srcOrd="2" destOrd="0" presId="urn:microsoft.com/office/officeart/2005/8/layout/StepDownProcess"/>
    <dgm:cxn modelId="{D6C46D7D-6417-4E2F-9082-9E794DF3E6F0}" type="presParOf" srcId="{4FC5EC0F-9D7D-4490-9B15-592950CE5F9F}" destId="{5C310F30-92FB-446D-B7F8-EC83E7FDC351}" srcOrd="3" destOrd="0" presId="urn:microsoft.com/office/officeart/2005/8/layout/StepDownProcess"/>
    <dgm:cxn modelId="{4B1D3C65-E021-44AB-B84B-599751A78F1D}" type="presParOf" srcId="{4FC5EC0F-9D7D-4490-9B15-592950CE5F9F}" destId="{F4DE1A45-26FC-4127-AB03-B9EB5624951F}" srcOrd="4" destOrd="0" presId="urn:microsoft.com/office/officeart/2005/8/layout/StepDownProcess"/>
    <dgm:cxn modelId="{ACD44E2A-808D-415B-A226-A3AEA736FD46}" type="presParOf" srcId="{F4DE1A45-26FC-4127-AB03-B9EB5624951F}" destId="{447C0D53-E386-4FC1-8EC8-C74E0E1F7CC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gm:spPr>
      <dgm:t>
        <a:bodyPr/>
        <a:lstStyle/>
        <a:p>
          <a:endParaRPr lang="zh-CN" altLang="en-US">
            <a:solidFill>
              <a:sysClr val="window" lastClr="C7EDCB"/>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5476" custLinFactNeighborY="-24806"/>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a:prstGeom prst="roundRect">
          <a:avLst/>
        </a:prstGeom>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custScaleX="79257" custScaleY="88366">
        <dgm:presLayoutVars>
          <dgm:bulletEnabled val="1"/>
        </dgm:presLayoutVars>
      </dgm:prSet>
      <dgm:spPr>
        <a:prstGeom prst="roundRect">
          <a:avLst/>
        </a:prstGeom>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a:prstGeom prst="roundRect">
          <a:avLst/>
        </a:prstGeom>
      </dgm:spPr>
      <dgm:t>
        <a:bodyPr/>
        <a:lstStyle/>
        <a:p>
          <a:endParaRPr lang="zh-CN" altLang="en-US"/>
        </a:p>
      </dgm:t>
    </dgm:pt>
  </dgm:ptLst>
  <dgm:cxnLst>
    <dgm:cxn modelId="{6B371EB0-B130-4429-B1AB-A9BA82700FEB}" type="presOf" srcId="{7AE7198D-12D3-4686-8D8C-5F829E0DBC24}" destId="{207D15A2-AF95-44EF-AA73-8DFD3E93D4D0}" srcOrd="0" destOrd="0" presId="urn:microsoft.com/office/officeart/2005/8/layout/hProcess9"/>
    <dgm:cxn modelId="{903319D1-5C69-4E3F-97BB-BAB54D53C27C}" srcId="{4A2708E7-68CC-4F97-875A-F224EAC92E07}" destId="{7AE7198D-12D3-4686-8D8C-5F829E0DBC24}" srcOrd="0" destOrd="0" parTransId="{EB87C391-3D6C-4EB6-823E-E11A0E4E6C49}" sibTransId="{D63A11FF-378E-4BF8-902F-31EF5C80620D}"/>
    <dgm:cxn modelId="{5C17322E-109B-4AAD-BCD3-1C191A577E21}" type="presOf" srcId="{0EDB0841-5364-4A01-86B0-08F2164032B6}" destId="{B96F21A7-FF77-4091-8524-2D0FE362DC7E}" srcOrd="0" destOrd="0" presId="urn:microsoft.com/office/officeart/2005/8/layout/hProcess9"/>
    <dgm:cxn modelId="{A83C9B65-F5DD-454C-A40B-5B9A9B406F84}" srcId="{4A2708E7-68CC-4F97-875A-F224EAC92E07}" destId="{0EDB0841-5364-4A01-86B0-08F2164032B6}" srcOrd="2" destOrd="0" parTransId="{45DFDD56-6483-4FBF-AEF8-5DAA84A17F67}" sibTransId="{28E088BD-7A2B-4617-B45F-176893D07596}"/>
    <dgm:cxn modelId="{8B30D3DE-10ED-40B7-B6AC-44E4415CD43E}" srcId="{4A2708E7-68CC-4F97-875A-F224EAC92E07}" destId="{D6F38E54-F037-4342-B030-4E05020B5F1F}" srcOrd="1" destOrd="0" parTransId="{B6B9F223-64A4-4608-9B6F-E83346EA11C8}" sibTransId="{2EE56E42-C02E-4A2D-A9AA-CD4364B968EC}"/>
    <dgm:cxn modelId="{99553DF6-70EC-4113-9E84-C8A1281B9433}" type="presOf" srcId="{4A2708E7-68CC-4F97-875A-F224EAC92E07}" destId="{A7A3E541-EC89-4C19-986F-380989F95AAD}" srcOrd="0" destOrd="0" presId="urn:microsoft.com/office/officeart/2005/8/layout/hProcess9"/>
    <dgm:cxn modelId="{D9B6D5CC-78BE-499E-8D6B-6E1CE21410A1}" type="presOf" srcId="{D6F38E54-F037-4342-B030-4E05020B5F1F}" destId="{E3249015-0E52-4E9C-97E2-C31755DA7C84}" srcOrd="0" destOrd="0" presId="urn:microsoft.com/office/officeart/2005/8/layout/hProcess9"/>
    <dgm:cxn modelId="{CCEFC219-0CC5-4B9E-A572-8B458E88CB7E}" type="presParOf" srcId="{A7A3E541-EC89-4C19-986F-380989F95AAD}" destId="{9FF1B752-78E5-4353-B550-04E276A60E8C}" srcOrd="0" destOrd="0" presId="urn:microsoft.com/office/officeart/2005/8/layout/hProcess9"/>
    <dgm:cxn modelId="{1E4B4781-CA68-4B3E-9412-486D3740CEE4}" type="presParOf" srcId="{A7A3E541-EC89-4C19-986F-380989F95AAD}" destId="{A6C4B2DD-251F-416A-9126-C35CF776C2E4}" srcOrd="1" destOrd="0" presId="urn:microsoft.com/office/officeart/2005/8/layout/hProcess9"/>
    <dgm:cxn modelId="{7E2CAE48-61E6-4418-B648-2747C88FC669}" type="presParOf" srcId="{A6C4B2DD-251F-416A-9126-C35CF776C2E4}" destId="{207D15A2-AF95-44EF-AA73-8DFD3E93D4D0}" srcOrd="0" destOrd="0" presId="urn:microsoft.com/office/officeart/2005/8/layout/hProcess9"/>
    <dgm:cxn modelId="{89C11261-3475-4605-8576-A5AAA91A39E9}" type="presParOf" srcId="{A6C4B2DD-251F-416A-9126-C35CF776C2E4}" destId="{75087EF4-5FAD-4A8F-8181-677D4A44AEB4}" srcOrd="1" destOrd="0" presId="urn:microsoft.com/office/officeart/2005/8/layout/hProcess9"/>
    <dgm:cxn modelId="{617CA110-DD88-4EFE-A3A9-3EBD79BD2811}" type="presParOf" srcId="{A6C4B2DD-251F-416A-9126-C35CF776C2E4}" destId="{E3249015-0E52-4E9C-97E2-C31755DA7C84}" srcOrd="2" destOrd="0" presId="urn:microsoft.com/office/officeart/2005/8/layout/hProcess9"/>
    <dgm:cxn modelId="{850CB5D6-4361-46E1-A829-D520BBE1B855}" type="presParOf" srcId="{A6C4B2DD-251F-416A-9126-C35CF776C2E4}" destId="{98426B35-6CEC-4DAC-9C23-367E3FDF4445}" srcOrd="3" destOrd="0" presId="urn:microsoft.com/office/officeart/2005/8/layout/hProcess9"/>
    <dgm:cxn modelId="{ECF3AFAF-A47B-4CA1-90CD-AAB785C9B625}"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D1C6F-16B7-4F5F-BD33-1E74538433CE}">
      <dsp:nvSpPr>
        <dsp:cNvPr id="0" name=""/>
        <dsp:cNvSpPr/>
      </dsp:nvSpPr>
      <dsp:spPr>
        <a:xfrm>
          <a:off x="0" y="213936"/>
          <a:ext cx="2532654" cy="31186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556A1C-F2E2-4063-A2C9-B494E9BD8B84}">
      <dsp:nvSpPr>
        <dsp:cNvPr id="0" name=""/>
        <dsp:cNvSpPr/>
      </dsp:nvSpPr>
      <dsp:spPr>
        <a:xfrm>
          <a:off x="1595222" y="1970162"/>
          <a:ext cx="1799595" cy="1799595"/>
        </a:xfrm>
        <a:prstGeom prst="leftCircularArrow">
          <a:avLst>
            <a:gd name="adj1" fmla="val 3323"/>
            <a:gd name="adj2" fmla="val 410620"/>
            <a:gd name="adj3" fmla="val 1619490"/>
            <a:gd name="adj4" fmla="val 8457848"/>
            <a:gd name="adj5" fmla="val 3877"/>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F531A21-69B6-4470-8FE8-7E7CBCAEFD0A}">
      <dsp:nvSpPr>
        <dsp:cNvPr id="0" name=""/>
        <dsp:cNvSpPr/>
      </dsp:nvSpPr>
      <dsp:spPr>
        <a:xfrm>
          <a:off x="1017152" y="2736303"/>
          <a:ext cx="1658549" cy="65955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zh-CN" altLang="en-US" sz="1900" kern="1200" dirty="0" smtClean="0">
              <a:solidFill>
                <a:srgbClr val="FFFFFF"/>
              </a:solidFill>
              <a:latin typeface="微软雅黑" pitchFamily="34" charset="-122"/>
              <a:ea typeface="微软雅黑" pitchFamily="34" charset="-122"/>
              <a:cs typeface="+mn-cs"/>
            </a:rPr>
            <a:t>关键技术研究</a:t>
          </a:r>
          <a:endParaRPr lang="zh-CN" altLang="en-US" sz="1900" kern="1200" dirty="0">
            <a:solidFill>
              <a:srgbClr val="FFFFFF"/>
            </a:solidFill>
            <a:latin typeface="微软雅黑" pitchFamily="34" charset="-122"/>
            <a:ea typeface="微软雅黑" pitchFamily="34" charset="-122"/>
            <a:cs typeface="+mn-cs"/>
          </a:endParaRPr>
        </a:p>
      </dsp:txBody>
      <dsp:txXfrm>
        <a:off x="1049354" y="2768505"/>
        <a:ext cx="1594145" cy="595146"/>
      </dsp:txXfrm>
    </dsp:sp>
    <dsp:sp modelId="{C97FF2D3-66C7-4236-8B8E-C22F0A8D5E93}">
      <dsp:nvSpPr>
        <dsp:cNvPr id="0" name=""/>
        <dsp:cNvSpPr/>
      </dsp:nvSpPr>
      <dsp:spPr>
        <a:xfrm>
          <a:off x="2750268" y="1197095"/>
          <a:ext cx="1865868" cy="1719869"/>
        </a:xfrm>
        <a:prstGeom prst="roundRect">
          <a:avLst>
            <a:gd name="adj" fmla="val 10000"/>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1EF2C37D-A21C-4F96-A87C-B29AE6E6BF94}">
      <dsp:nvSpPr>
        <dsp:cNvPr id="0" name=""/>
        <dsp:cNvSpPr/>
      </dsp:nvSpPr>
      <dsp:spPr>
        <a:xfrm>
          <a:off x="3744413" y="285969"/>
          <a:ext cx="2808160" cy="3452303"/>
        </a:xfrm>
        <a:prstGeom prst="circularArrow">
          <a:avLst>
            <a:gd name="adj1" fmla="val 1940"/>
            <a:gd name="adj2" fmla="val 232064"/>
            <a:gd name="adj3" fmla="val 18602654"/>
            <a:gd name="adj4" fmla="val 11585740"/>
            <a:gd name="adj5" fmla="val 2263"/>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40ECB5-6FCF-4172-AA9E-77A75C654384}">
      <dsp:nvSpPr>
        <dsp:cNvPr id="0" name=""/>
        <dsp:cNvSpPr/>
      </dsp:nvSpPr>
      <dsp:spPr>
        <a:xfrm>
          <a:off x="2880744" y="1677491"/>
          <a:ext cx="1658549" cy="65955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zh-CN" altLang="en-US" sz="1900" kern="1200" dirty="0" smtClean="0">
              <a:solidFill>
                <a:srgbClr val="FFFFFF"/>
              </a:solidFill>
              <a:latin typeface="微软雅黑" pitchFamily="34" charset="-122"/>
              <a:ea typeface="微软雅黑" pitchFamily="34" charset="-122"/>
              <a:cs typeface="+mn-cs"/>
            </a:rPr>
            <a:t>系统框架设计</a:t>
          </a:r>
          <a:endParaRPr lang="zh-CN" altLang="en-US" sz="1900" kern="1200" dirty="0">
            <a:solidFill>
              <a:srgbClr val="FFFFFF"/>
            </a:solidFill>
            <a:latin typeface="微软雅黑" pitchFamily="34" charset="-122"/>
            <a:ea typeface="微软雅黑" pitchFamily="34" charset="-122"/>
            <a:cs typeface="+mn-cs"/>
          </a:endParaRPr>
        </a:p>
      </dsp:txBody>
      <dsp:txXfrm>
        <a:off x="2912946" y="1709693"/>
        <a:ext cx="1594145" cy="595146"/>
      </dsp:txXfrm>
    </dsp:sp>
    <dsp:sp modelId="{22DB090E-554E-409F-B69A-E78FFAA72E6D}">
      <dsp:nvSpPr>
        <dsp:cNvPr id="0" name=""/>
        <dsp:cNvSpPr/>
      </dsp:nvSpPr>
      <dsp:spPr>
        <a:xfrm>
          <a:off x="5109927" y="934142"/>
          <a:ext cx="2519630" cy="2236511"/>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2CA2213-35BD-4785-BE23-586B76980845}">
      <dsp:nvSpPr>
        <dsp:cNvPr id="0" name=""/>
        <dsp:cNvSpPr/>
      </dsp:nvSpPr>
      <dsp:spPr>
        <a:xfrm>
          <a:off x="5936872" y="2654565"/>
          <a:ext cx="1658549" cy="659550"/>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zh-CN" altLang="en-US" sz="1900" kern="1200" dirty="0" smtClean="0">
              <a:solidFill>
                <a:srgbClr val="FFFFFF"/>
              </a:solidFill>
              <a:latin typeface="微软雅黑" pitchFamily="34" charset="-122"/>
              <a:ea typeface="微软雅黑" pitchFamily="34" charset="-122"/>
              <a:cs typeface="+mn-cs"/>
            </a:rPr>
            <a:t>系统框架实现</a:t>
          </a:r>
          <a:endParaRPr lang="zh-CN" altLang="en-US" sz="1900" kern="1200" dirty="0">
            <a:solidFill>
              <a:srgbClr val="FFFFFF"/>
            </a:solidFill>
            <a:latin typeface="微软雅黑" pitchFamily="34" charset="-122"/>
            <a:ea typeface="微软雅黑" pitchFamily="34" charset="-122"/>
            <a:cs typeface="+mn-cs"/>
          </a:endParaRPr>
        </a:p>
      </dsp:txBody>
      <dsp:txXfrm>
        <a:off x="5969074" y="2686767"/>
        <a:ext cx="1594145" cy="595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91CD0-0D87-46BE-91B8-968D1C9F2A0C}">
      <dsp:nvSpPr>
        <dsp:cNvPr id="0" name=""/>
        <dsp:cNvSpPr/>
      </dsp:nvSpPr>
      <dsp:spPr>
        <a:xfrm rot="5400000">
          <a:off x="4153241" y="-1557744"/>
          <a:ext cx="801089" cy="4285916"/>
        </a:xfrm>
        <a:prstGeom prst="round2SameRect">
          <a:avLst/>
        </a:prstGeom>
        <a:solidFill>
          <a:srgbClr val="37A3D1">
            <a:alpha val="90000"/>
            <a:tint val="40000"/>
            <a:hueOff val="0"/>
            <a:satOff val="0"/>
            <a:lumOff val="0"/>
            <a:alphaOff val="0"/>
          </a:srgbClr>
        </a:solidFill>
        <a:ln w="9525" cap="flat" cmpd="sng" algn="ctr">
          <a:solidFill>
            <a:srgbClr val="37A3D1">
              <a:alpha val="90000"/>
              <a:tint val="40000"/>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zh-CN" altLang="en-US" sz="1300" kern="1200" dirty="0" smtClean="0">
              <a:solidFill>
                <a:srgbClr val="000000">
                  <a:hueOff val="0"/>
                  <a:satOff val="0"/>
                  <a:lumOff val="0"/>
                  <a:alphaOff val="0"/>
                </a:srgbClr>
              </a:solidFill>
              <a:latin typeface="华文中宋" pitchFamily="2" charset="-122"/>
              <a:ea typeface="华文中宋" pitchFamily="2" charset="-122"/>
              <a:cs typeface="+mn-cs"/>
            </a:rPr>
            <a:t>不需要固定的表格模式，适合复杂的数据结构</a:t>
          </a:r>
          <a:endParaRPr lang="zh-CN" altLang="en-US" sz="1300" kern="1200" dirty="0">
            <a:solidFill>
              <a:srgbClr val="000000">
                <a:hueOff val="0"/>
                <a:satOff val="0"/>
                <a:lumOff val="0"/>
                <a:alphaOff val="0"/>
              </a:srgbClr>
            </a:solidFill>
            <a:latin typeface="华文中宋" pitchFamily="2" charset="-122"/>
            <a:ea typeface="华文中宋" pitchFamily="2" charset="-122"/>
            <a:cs typeface="+mn-cs"/>
          </a:endParaRPr>
        </a:p>
        <a:p>
          <a:pPr marL="114300" lvl="1" indent="-114300" algn="l" defTabSz="577850">
            <a:lnSpc>
              <a:spcPct val="90000"/>
            </a:lnSpc>
            <a:spcBef>
              <a:spcPct val="0"/>
            </a:spcBef>
            <a:spcAft>
              <a:spcPct val="15000"/>
            </a:spcAft>
            <a:buChar char="••"/>
          </a:pPr>
          <a:r>
            <a:rPr lang="zh-CN" altLang="en-US" sz="1300" kern="1200" dirty="0" smtClean="0">
              <a:solidFill>
                <a:srgbClr val="000000">
                  <a:hueOff val="0"/>
                  <a:satOff val="0"/>
                  <a:lumOff val="0"/>
                  <a:alphaOff val="0"/>
                </a:srgbClr>
              </a:solidFill>
              <a:latin typeface="华文中宋" pitchFamily="2" charset="-122"/>
              <a:ea typeface="华文中宋" pitchFamily="2" charset="-122"/>
              <a:cs typeface="+mn-cs"/>
            </a:rPr>
            <a:t>分布式设计，具有良好水平扩展性，满足数据高速增长</a:t>
          </a:r>
          <a:endParaRPr lang="zh-CN" altLang="en-US" sz="1300" kern="1200" dirty="0">
            <a:solidFill>
              <a:srgbClr val="000000">
                <a:hueOff val="0"/>
                <a:satOff val="0"/>
                <a:lumOff val="0"/>
                <a:alphaOff val="0"/>
              </a:srgbClr>
            </a:solidFill>
            <a:latin typeface="华文中宋" pitchFamily="2" charset="-122"/>
            <a:ea typeface="华文中宋" pitchFamily="2" charset="-122"/>
            <a:cs typeface="+mn-cs"/>
          </a:endParaRPr>
        </a:p>
      </dsp:txBody>
      <dsp:txXfrm rot="-5400000">
        <a:off x="2410828" y="223775"/>
        <a:ext cx="4246810" cy="722877"/>
      </dsp:txXfrm>
    </dsp:sp>
    <dsp:sp modelId="{522AA298-B205-4F93-B3DE-FC511C718BE6}">
      <dsp:nvSpPr>
        <dsp:cNvPr id="0" name=""/>
        <dsp:cNvSpPr/>
      </dsp:nvSpPr>
      <dsp:spPr>
        <a:xfrm>
          <a:off x="0" y="0"/>
          <a:ext cx="2410828" cy="1070822"/>
        </a:xfrm>
        <a:prstGeom prst="roundRect">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endParaRPr lang="zh-CN" altLang="en-US" sz="4500" kern="1200" dirty="0">
            <a:solidFill>
              <a:srgbClr val="FFFFFF"/>
            </a:solidFill>
            <a:latin typeface="华文中宋" pitchFamily="2" charset="-122"/>
            <a:ea typeface="华文中宋" pitchFamily="2" charset="-122"/>
            <a:cs typeface="+mn-cs"/>
          </a:endParaRPr>
        </a:p>
      </dsp:txBody>
      <dsp:txXfrm>
        <a:off x="52273" y="52273"/>
        <a:ext cx="2306282" cy="9662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936106" y="0"/>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推理服务建立</a:t>
          </a:r>
          <a:endParaRPr lang="zh-CN" altLang="en-US" sz="1600" kern="1200" dirty="0">
            <a:solidFill>
              <a:srgbClr val="FFFFFF"/>
            </a:solidFill>
            <a:latin typeface="微软雅黑" pitchFamily="34" charset="-122"/>
            <a:ea typeface="微软雅黑" pitchFamily="34" charset="-122"/>
            <a:cs typeface="+mn-cs"/>
          </a:endParaRPr>
        </a:p>
      </dsp:txBody>
      <dsp:txXfrm>
        <a:off x="977573" y="41467"/>
        <a:ext cx="1130412" cy="766369"/>
      </dsp:txXfrm>
    </dsp:sp>
    <dsp:sp modelId="{83ED8972-BB0A-4966-A0EC-47734B840FAF}">
      <dsp:nvSpPr>
        <dsp:cNvPr id="0" name=""/>
        <dsp:cNvSpPr/>
      </dsp:nvSpPr>
      <dsp:spPr>
        <a:xfrm>
          <a:off x="2115623" y="144016"/>
          <a:ext cx="1806756" cy="686444"/>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数据模型设计</a:t>
          </a:r>
          <a:endParaRPr lang="zh-CN" altLang="en-US" sz="1600" kern="1200" dirty="0">
            <a:solidFill>
              <a:srgbClr val="FFFFFF"/>
            </a:solidFill>
            <a:latin typeface="微软雅黑" pitchFamily="34" charset="-122"/>
            <a:ea typeface="微软雅黑" pitchFamily="34" charset="-122"/>
            <a:cs typeface="+mn-cs"/>
          </a:endParaRPr>
        </a:p>
      </dsp:txBody>
      <dsp:txXfrm>
        <a:off x="2121443" y="977574"/>
        <a:ext cx="1130412" cy="766369"/>
      </dsp:txXfrm>
    </dsp:sp>
    <dsp:sp modelId="{D9CA3E82-EB84-4115-A7A9-D527477625FB}">
      <dsp:nvSpPr>
        <dsp:cNvPr id="0" name=""/>
        <dsp:cNvSpPr/>
      </dsp:nvSpPr>
      <dsp:spPr>
        <a:xfrm>
          <a:off x="3252172" y="1008112"/>
          <a:ext cx="2652483" cy="6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endParaRPr lang="zh-CN" altLang="en-US" sz="1200" kern="1200" dirty="0">
            <a:solidFill>
              <a:srgbClr val="000000">
                <a:hueOff val="0"/>
                <a:satOff val="0"/>
                <a:lumOff val="0"/>
                <a:alphaOff val="0"/>
              </a:srgbClr>
            </a:solidFill>
            <a:latin typeface="微软雅黑" pitchFamily="34" charset="-122"/>
            <a:ea typeface="微软雅黑" pitchFamily="34" charset="-122"/>
            <a:cs typeface="+mn-cs"/>
          </a:endParaRPr>
        </a:p>
      </dsp:txBody>
      <dsp:txXfrm>
        <a:off x="3252172" y="1008112"/>
        <a:ext cx="2652483" cy="686444"/>
      </dsp:txXfrm>
    </dsp:sp>
    <dsp:sp modelId="{447C0D53-E386-4FC1-8EC8-C74E0E1F7CC4}">
      <dsp:nvSpPr>
        <dsp:cNvPr id="0" name=""/>
        <dsp:cNvSpPr/>
      </dsp:nvSpPr>
      <dsp: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问诊界面配置</a:t>
          </a:r>
          <a:endParaRPr lang="zh-CN" altLang="en-US" sz="1600" kern="1200" dirty="0">
            <a:solidFill>
              <a:srgbClr val="FFFFFF"/>
            </a:solidFill>
            <a:latin typeface="微软雅黑" pitchFamily="34" charset="-122"/>
            <a:ea typeface="微软雅黑" pitchFamily="34" charset="-122"/>
            <a:cs typeface="+mn-cs"/>
          </a:endParaRPr>
        </a:p>
      </dsp:txBody>
      <dsp:txXfrm>
        <a:off x="3555205" y="1981524"/>
        <a:ext cx="1130412" cy="766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1840E-1A8A-46F4-AC3D-15C29641F8ED}">
      <dsp:nvSpPr>
        <dsp:cNvPr id="0" name=""/>
        <dsp:cNvSpPr/>
      </dsp:nvSpPr>
      <dsp:spPr>
        <a:xfrm rot="5400000">
          <a:off x="1308282" y="814194"/>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CE8175-AD90-4594-9087-2698AFA655CC}">
      <dsp:nvSpPr>
        <dsp:cNvPr id="0" name=""/>
        <dsp:cNvSpPr/>
      </dsp:nvSpPr>
      <dsp:spPr>
        <a:xfrm>
          <a:off x="848005" y="15981"/>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推理服务建立</a:t>
          </a:r>
          <a:endParaRPr lang="zh-CN" altLang="en-US" sz="1600" kern="1200" dirty="0">
            <a:solidFill>
              <a:srgbClr val="FFFFFF"/>
            </a:solidFill>
            <a:latin typeface="微软雅黑" pitchFamily="34" charset="-122"/>
            <a:ea typeface="微软雅黑" pitchFamily="34" charset="-122"/>
            <a:cs typeface="+mn-cs"/>
          </a:endParaRPr>
        </a:p>
      </dsp:txBody>
      <dsp:txXfrm>
        <a:off x="889472" y="57448"/>
        <a:ext cx="1130412" cy="766369"/>
      </dsp:txXfrm>
    </dsp:sp>
    <dsp:sp modelId="{83ED8972-BB0A-4966-A0EC-47734B840FAF}">
      <dsp:nvSpPr>
        <dsp:cNvPr id="0" name=""/>
        <dsp:cNvSpPr/>
      </dsp:nvSpPr>
      <dsp:spPr>
        <a:xfrm>
          <a:off x="2115623" y="144016"/>
          <a:ext cx="1806756" cy="686444"/>
        </a:xfrm>
        <a:prstGeom prst="rect">
          <a:avLst/>
        </a:prstGeom>
        <a:noFill/>
        <a:ln>
          <a:noFill/>
        </a:ln>
        <a:effectLst/>
      </dsp:spPr>
      <dsp:style>
        <a:lnRef idx="0">
          <a:scrgbClr r="0" g="0" b="0"/>
        </a:lnRef>
        <a:fillRef idx="0">
          <a:scrgbClr r="0" g="0" b="0"/>
        </a:fillRef>
        <a:effectRef idx="0">
          <a:scrgbClr r="0" g="0" b="0"/>
        </a:effectRef>
        <a:fontRef idx="minor"/>
      </dsp:style>
    </dsp:sp>
    <dsp:sp modelId="{3186F851-348C-445C-A7C1-60374481713F}">
      <dsp:nvSpPr>
        <dsp:cNvPr id="0" name=""/>
        <dsp:cNvSpPr/>
      </dsp:nvSpPr>
      <dsp:spPr>
        <a:xfrm rot="5400000">
          <a:off x="2669577" y="1750301"/>
          <a:ext cx="720766" cy="820567"/>
        </a:xfrm>
        <a:prstGeom prst="bentUpArrow">
          <a:avLst>
            <a:gd name="adj1" fmla="val 32840"/>
            <a:gd name="adj2" fmla="val 25000"/>
            <a:gd name="adj3" fmla="val 35780"/>
          </a:avLst>
        </a:prstGeom>
        <a:solidFill>
          <a:srgbClr val="37A3D1">
            <a:tint val="50000"/>
            <a:hueOff val="0"/>
            <a:satOff val="0"/>
            <a:lumOff val="0"/>
            <a:alphaOff val="0"/>
          </a:srgb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A5658A-AFB2-412A-ACBC-5B6931C81FC7}">
      <dsp:nvSpPr>
        <dsp:cNvPr id="0" name=""/>
        <dsp:cNvSpPr/>
      </dsp:nvSpPr>
      <dsp:spPr>
        <a:xfrm>
          <a:off x="2079976" y="93610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数据模型设计</a:t>
          </a:r>
          <a:endParaRPr lang="zh-CN" altLang="en-US" sz="1600" kern="1200" dirty="0">
            <a:solidFill>
              <a:srgbClr val="FFFFFF"/>
            </a:solidFill>
            <a:latin typeface="微软雅黑" pitchFamily="34" charset="-122"/>
            <a:ea typeface="微软雅黑" pitchFamily="34" charset="-122"/>
            <a:cs typeface="+mn-cs"/>
          </a:endParaRPr>
        </a:p>
      </dsp:txBody>
      <dsp:txXfrm>
        <a:off x="2121443" y="977574"/>
        <a:ext cx="1130412" cy="766369"/>
      </dsp:txXfrm>
    </dsp:sp>
    <dsp:sp modelId="{D9CA3E82-EB84-4115-A7A9-D527477625FB}">
      <dsp:nvSpPr>
        <dsp:cNvPr id="0" name=""/>
        <dsp:cNvSpPr/>
      </dsp:nvSpPr>
      <dsp:spPr>
        <a:xfrm>
          <a:off x="3252172" y="1008112"/>
          <a:ext cx="2652483" cy="68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endParaRPr lang="zh-CN" altLang="en-US" sz="1200" kern="1200" dirty="0">
            <a:solidFill>
              <a:srgbClr val="000000">
                <a:hueOff val="0"/>
                <a:satOff val="0"/>
                <a:lumOff val="0"/>
                <a:alphaOff val="0"/>
              </a:srgbClr>
            </a:solidFill>
            <a:latin typeface="微软雅黑" pitchFamily="34" charset="-122"/>
            <a:ea typeface="微软雅黑" pitchFamily="34" charset="-122"/>
            <a:cs typeface="+mn-cs"/>
          </a:endParaRPr>
        </a:p>
      </dsp:txBody>
      <dsp:txXfrm>
        <a:off x="3252172" y="1008112"/>
        <a:ext cx="2652483" cy="686444"/>
      </dsp:txXfrm>
    </dsp:sp>
    <dsp:sp modelId="{447C0D53-E386-4FC1-8EC8-C74E0E1F7CC4}">
      <dsp:nvSpPr>
        <dsp:cNvPr id="0" name=""/>
        <dsp:cNvSpPr/>
      </dsp:nvSpPr>
      <dsp:spPr>
        <a:xfrm>
          <a:off x="3513738" y="1940057"/>
          <a:ext cx="1213346" cy="849303"/>
        </a:xfrm>
        <a:prstGeom prst="roundRect">
          <a:avLst>
            <a:gd name="adj" fmla="val 16670"/>
          </a:avLst>
        </a:prstGeom>
        <a:gradFill rotWithShape="1">
          <a:gsLst>
            <a:gs pos="0">
              <a:srgbClr val="2286BD">
                <a:shade val="51000"/>
                <a:satMod val="130000"/>
              </a:srgbClr>
            </a:gs>
            <a:gs pos="80000">
              <a:srgbClr val="2286BD">
                <a:shade val="93000"/>
                <a:satMod val="130000"/>
              </a:srgbClr>
            </a:gs>
            <a:gs pos="100000">
              <a:srgbClr val="2286BD">
                <a:shade val="94000"/>
                <a:satMod val="135000"/>
              </a:srgbClr>
            </a:gs>
          </a:gsLst>
          <a:lin ang="16200000" scaled="0"/>
        </a:gradFill>
        <a:ln w="9525" cap="flat" cmpd="sng" algn="ctr">
          <a:solidFill>
            <a:srgbClr val="2286BD">
              <a:shade val="95000"/>
              <a:satMod val="105000"/>
            </a:srgb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rgbClr val="FFFFFF"/>
              </a:solidFill>
              <a:latin typeface="微软雅黑" pitchFamily="34" charset="-122"/>
              <a:ea typeface="微软雅黑" pitchFamily="34" charset="-122"/>
              <a:cs typeface="+mn-cs"/>
            </a:rPr>
            <a:t>问诊界面配置</a:t>
          </a:r>
          <a:endParaRPr lang="zh-CN" altLang="en-US" sz="1600" kern="1200" dirty="0">
            <a:solidFill>
              <a:srgbClr val="FFFFFF"/>
            </a:solidFill>
            <a:latin typeface="微软雅黑" pitchFamily="34" charset="-122"/>
            <a:ea typeface="微软雅黑" pitchFamily="34" charset="-122"/>
            <a:cs typeface="+mn-cs"/>
          </a:endParaRPr>
        </a:p>
      </dsp:txBody>
      <dsp:txXfrm>
        <a:off x="3555205" y="1981524"/>
        <a:ext cx="1130412" cy="766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1B752-78E5-4353-B550-04E276A60E8C}">
      <dsp:nvSpPr>
        <dsp:cNvPr id="0" name=""/>
        <dsp:cNvSpPr/>
      </dsp:nvSpPr>
      <dsp:spPr>
        <a:xfrm>
          <a:off x="614701" y="0"/>
          <a:ext cx="4298756" cy="3061017"/>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07D15A2-AF95-44EF-AA73-8DFD3E93D4D0}">
      <dsp:nvSpPr>
        <dsp:cNvPr id="0" name=""/>
        <dsp:cNvSpPr/>
      </dsp:nvSpPr>
      <dsp:spPr>
        <a:xfrm>
          <a:off x="157357" y="918305"/>
          <a:ext cx="1517208" cy="1224406"/>
        </a:xfrm>
        <a:prstGeom prst="roundRect">
          <a:avLst/>
        </a:prstGeom>
        <a:solidFill>
          <a:srgbClr val="8064A2">
            <a:hueOff val="0"/>
            <a:satOff val="0"/>
            <a:lumOff val="0"/>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zh-CN" altLang="en-US" sz="5100" kern="1200">
            <a:solidFill>
              <a:sysClr val="window" lastClr="C7EDCB"/>
            </a:solidFill>
            <a:latin typeface="Calibri"/>
            <a:ea typeface="宋体"/>
            <a:cs typeface="+mn-cs"/>
          </a:endParaRPr>
        </a:p>
      </dsp:txBody>
      <dsp:txXfrm>
        <a:off x="217128" y="978076"/>
        <a:ext cx="1397666" cy="1104864"/>
      </dsp:txXfrm>
    </dsp:sp>
    <dsp:sp modelId="{E3249015-0E52-4E9C-97E2-C31755DA7C84}">
      <dsp:nvSpPr>
        <dsp:cNvPr id="0" name=""/>
        <dsp:cNvSpPr/>
      </dsp:nvSpPr>
      <dsp:spPr>
        <a:xfrm>
          <a:off x="1927433" y="989528"/>
          <a:ext cx="1202493" cy="1081959"/>
        </a:xfrm>
        <a:prstGeom prst="roundRect">
          <a:avLst/>
        </a:prstGeom>
        <a:solidFill>
          <a:srgbClr val="8064A2">
            <a:hueOff val="-2232385"/>
            <a:satOff val="13449"/>
            <a:lumOff val="1078"/>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endParaRPr lang="zh-CN" altLang="en-US" sz="4500" kern="1200">
            <a:solidFill>
              <a:sysClr val="window" lastClr="C7EDCB"/>
            </a:solidFill>
            <a:latin typeface="Calibri"/>
            <a:ea typeface="宋体"/>
            <a:cs typeface="+mn-cs"/>
          </a:endParaRPr>
        </a:p>
      </dsp:txBody>
      <dsp:txXfrm>
        <a:off x="1980250" y="1042345"/>
        <a:ext cx="1096859" cy="976325"/>
      </dsp:txXfrm>
    </dsp:sp>
    <dsp:sp modelId="{B96F21A7-FF77-4091-8524-2D0FE362DC7E}">
      <dsp:nvSpPr>
        <dsp:cNvPr id="0" name=""/>
        <dsp:cNvSpPr/>
      </dsp:nvSpPr>
      <dsp:spPr>
        <a:xfrm>
          <a:off x="3382794" y="918305"/>
          <a:ext cx="1517208" cy="1224406"/>
        </a:xfrm>
        <a:prstGeom prst="roundRect">
          <a:avLst/>
        </a:prstGeom>
        <a:solidFill>
          <a:srgbClr val="8064A2">
            <a:hueOff val="-4464770"/>
            <a:satOff val="26899"/>
            <a:lumOff val="2156"/>
            <a:alphaOff val="0"/>
          </a:srgbClr>
        </a:solidFill>
        <a:ln w="25400" cap="flat" cmpd="sng" algn="ctr">
          <a:solidFill>
            <a:sysClr val="window" lastClr="C7EDCB">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endParaRPr lang="zh-CN" altLang="en-US" sz="5100" kern="1200">
            <a:solidFill>
              <a:sysClr val="window" lastClr="C7EDCB"/>
            </a:solidFill>
            <a:latin typeface="Calibri"/>
            <a:ea typeface="宋体"/>
            <a:cs typeface="+mn-cs"/>
          </a:endParaRPr>
        </a:p>
      </dsp:txBody>
      <dsp:txXfrm>
        <a:off x="3442565" y="978076"/>
        <a:ext cx="1397666" cy="110486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2014/3/3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各位老师同学，大家上午好。欢迎参加我的硕士学位论文答辩，我的论文题目是“面向社区的疾病诊断决策支持系统设计与开发”。</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a:t>
            </a:fld>
            <a:endParaRPr lang="zh-CN" altLang="en-US"/>
          </a:p>
        </p:txBody>
      </p:sp>
    </p:spTree>
    <p:extLst>
      <p:ext uri="{BB962C8B-B14F-4D97-AF65-F5344CB8AC3E}">
        <p14:creationId xmlns:p14="http://schemas.microsoft.com/office/powerpoint/2010/main" val="1703839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数据模式固定</a:t>
            </a:r>
            <a:r>
              <a:rPr lang="en-US" altLang="zh-CN" dirty="0" smtClean="0"/>
              <a:t>-----</a:t>
            </a:r>
            <a:r>
              <a:rPr lang="zh-CN" altLang="en-US" dirty="0" smtClean="0"/>
              <a:t>字段空缺，空间浪费  强事务性增加分片难度</a:t>
            </a:r>
            <a:r>
              <a:rPr lang="en-US" altLang="zh-CN" dirty="0" smtClean="0"/>
              <a:t>----</a:t>
            </a:r>
            <a:r>
              <a:rPr lang="zh-CN" altLang="en-US" dirty="0" smtClean="0"/>
              <a:t>水平扩展困难</a:t>
            </a:r>
          </a:p>
          <a:p>
            <a:r>
              <a:rPr lang="zh-CN" altLang="en-US" dirty="0" smtClean="0"/>
              <a:t>模式自由</a:t>
            </a:r>
            <a:r>
              <a:rPr lang="en-US" altLang="zh-CN" dirty="0" smtClean="0"/>
              <a:t>----</a:t>
            </a:r>
            <a:r>
              <a:rPr lang="zh-CN" altLang="en-US" dirty="0" smtClean="0"/>
              <a:t>适合复杂数据结构 分布式结构设计</a:t>
            </a:r>
            <a:r>
              <a:rPr lang="en-US" altLang="zh-CN" dirty="0" smtClean="0"/>
              <a:t>----</a:t>
            </a:r>
            <a:r>
              <a:rPr lang="zh-CN" altLang="en-US" dirty="0" smtClean="0"/>
              <a:t>良好的水平扩展性</a:t>
            </a:r>
            <a:endParaRPr lang="en-US" altLang="zh-CN" dirty="0" smtClean="0"/>
          </a:p>
          <a:p>
            <a:endParaRPr lang="zh-CN" altLang="en-US" dirty="0" smtClean="0"/>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3540134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16</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17</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MVC</a:t>
            </a:r>
            <a:r>
              <a:rPr lang="zh-CN" altLang="en-US" dirty="0" smtClean="0"/>
              <a:t>设计模式中，模型响应用户请求并返回响应数据，视图负责格式化数据并把它们呈现给用户，业务逻辑和表示层分离</a:t>
            </a:r>
          </a:p>
          <a:p>
            <a:endParaRPr lang="en-US" altLang="zh-CN" dirty="0" smtClean="0"/>
          </a:p>
          <a:p>
            <a:r>
              <a:rPr lang="en-US" altLang="zh-CN" dirty="0" smtClean="0"/>
              <a:t>1.</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编写对应业务逻辑的网页界面。调用数据录入组件完成诊断流程子页面，并实现数据交互接口模块</a:t>
            </a:r>
          </a:p>
          <a:p>
            <a:r>
              <a:rPr lang="en-US" altLang="zh-CN" dirty="0" smtClean="0"/>
              <a:t>2.</a:t>
            </a:r>
            <a:r>
              <a:rPr lang="zh-CN" altLang="en-US" dirty="0" smtClean="0"/>
              <a:t>模型层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p>
          <a:p>
            <a:r>
              <a:rPr lang="en-US" altLang="zh-CN" dirty="0" smtClean="0"/>
              <a:t>3.</a:t>
            </a:r>
            <a:r>
              <a:rPr lang="zh-CN" altLang="en-US" dirty="0" smtClean="0"/>
              <a:t>控制层 通过调用模型层的接口和推理引擎接口实现系统的新建病人信息、问诊流程、问诊信息保存、病人信息查询、问诊信息查询等业务逻辑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18</a:t>
            </a:fld>
            <a:endParaRPr lang="zh-CN" altLang="en-US"/>
          </a:p>
        </p:txBody>
      </p:sp>
    </p:spTree>
    <p:extLst>
      <p:ext uri="{BB962C8B-B14F-4D97-AF65-F5344CB8AC3E}">
        <p14:creationId xmlns:p14="http://schemas.microsoft.com/office/powerpoint/2010/main" val="337289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23</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27</a:t>
            </a:fld>
            <a:endParaRPr lang="zh-CN" altLang="en-US"/>
          </a:p>
        </p:txBody>
      </p:sp>
    </p:spTree>
    <p:extLst>
      <p:ext uri="{BB962C8B-B14F-4D97-AF65-F5344CB8AC3E}">
        <p14:creationId xmlns:p14="http://schemas.microsoft.com/office/powerpoint/2010/main" val="4088200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28</a:t>
            </a:fld>
            <a:endParaRPr lang="zh-CN" altLang="en-US"/>
          </a:p>
        </p:txBody>
      </p:sp>
    </p:spTree>
    <p:extLst>
      <p:ext uri="{BB962C8B-B14F-4D97-AF65-F5344CB8AC3E}">
        <p14:creationId xmlns:p14="http://schemas.microsoft.com/office/powerpoint/2010/main" val="2550124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29</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随着人口老龄化程度的加剧，</a:t>
            </a:r>
            <a:r>
              <a:rPr lang="en-US" altLang="zh-CN" dirty="0" smtClean="0"/>
              <a:t>AD</a:t>
            </a:r>
            <a:r>
              <a:rPr lang="zh-CN" altLang="en-US" dirty="0" smtClean="0"/>
              <a:t>已经成为继心血管疾病、肿瘤和脑卒中之后的第四位杀手，给社会和家庭带来沉重的负担，从</a:t>
            </a:r>
            <a:r>
              <a:rPr lang="en-US" altLang="zh-CN" dirty="0" smtClean="0"/>
              <a:t>AD</a:t>
            </a:r>
            <a:r>
              <a:rPr lang="zh-CN" altLang="en-US" dirty="0" smtClean="0"/>
              <a:t>高风险人群中快速筛选出可疑</a:t>
            </a:r>
            <a:r>
              <a:rPr lang="en-US" altLang="zh-CN" dirty="0" smtClean="0"/>
              <a:t>AD</a:t>
            </a:r>
            <a:r>
              <a:rPr lang="zh-CN" altLang="en-US" dirty="0" smtClean="0"/>
              <a:t>患者是作好</a:t>
            </a:r>
            <a:r>
              <a:rPr lang="en-US" altLang="zh-CN" dirty="0" smtClean="0"/>
              <a:t>AD</a:t>
            </a:r>
            <a:r>
              <a:rPr lang="zh-CN" altLang="en-US" dirty="0" smtClean="0"/>
              <a:t>的预防、早期诊断和治疗的关键</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30</a:t>
            </a:fld>
            <a:endParaRPr lang="zh-CN" altLang="en-US"/>
          </a:p>
        </p:txBody>
      </p:sp>
    </p:spTree>
    <p:extLst>
      <p:ext uri="{BB962C8B-B14F-4D97-AF65-F5344CB8AC3E}">
        <p14:creationId xmlns:p14="http://schemas.microsoft.com/office/powerpoint/2010/main" val="275233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34</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这是我的答辩提纲，论文从以下五个部分展开</a:t>
            </a:r>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根据社区医疗的目标，理想的医疗模式是</a:t>
            </a:r>
            <a:r>
              <a:rPr lang="zh-CN" altLang="en-US" baseline="0" dirty="0" smtClean="0"/>
              <a:t> 社区医疗承担常见疾病的诊疗而中心医院专注于解决疑难杂症</a:t>
            </a:r>
            <a:r>
              <a:rPr lang="zh-CN" altLang="en-US" dirty="0" smtClean="0"/>
              <a:t>，然而由于社区的医疗水平低，患者集中于上级医院而没有向基层合理分流，目前的情况是</a:t>
            </a:r>
            <a:r>
              <a:rPr lang="zh-CN" altLang="en-US" baseline="0" dirty="0" smtClean="0"/>
              <a:t> 患者集中于大医院就医，导致大医院负担过重，超负荷运转而社区医疗资源闲置浪费</a:t>
            </a:r>
            <a:endParaRPr lang="zh-CN" altLang="en-US"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临床决策支持系统的定义如下：</a:t>
            </a:r>
            <a:endParaRPr lang="en-US" altLang="zh-CN" dirty="0" smtClean="0"/>
          </a:p>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r>
              <a:rPr lang="zh-CN" altLang="en-US" dirty="0" smtClean="0"/>
              <a:t> </a:t>
            </a:r>
            <a:r>
              <a:rPr lang="en-US" altLang="zh-CN" dirty="0" smtClean="0"/>
              <a:t>1.</a:t>
            </a:r>
            <a:r>
              <a:rPr lang="zh-CN" altLang="en-US" dirty="0" smtClean="0"/>
              <a:t>帮助医生解决复杂的医学问题，作为医生诊断、治疗以及预防的辅助工具</a:t>
            </a:r>
            <a:endParaRPr lang="en-US" altLang="zh-CN" dirty="0" smtClean="0"/>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p>
          <a:p>
            <a:endParaRPr lang="zh-CN" altLang="en-US"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2007</a:t>
            </a:r>
            <a:r>
              <a:rPr lang="zh-CN" altLang="en-US" dirty="0" smtClean="0"/>
              <a:t>年发表在</a:t>
            </a:r>
            <a:r>
              <a:rPr lang="en-US" altLang="zh-CN" dirty="0" smtClean="0"/>
              <a:t>JAMIA</a:t>
            </a:r>
            <a:r>
              <a:rPr lang="zh-CN" altLang="en-US" dirty="0" smtClean="0"/>
              <a:t>上的白皮书</a:t>
            </a:r>
            <a:r>
              <a:rPr lang="en-US" altLang="zh-CN" dirty="0" smtClean="0"/>
              <a:t>-</a:t>
            </a:r>
            <a:r>
              <a:rPr lang="en-US" altLang="zh-CN" baseline="0" dirty="0" smtClean="0"/>
              <a:t> A roadmap for national action on clinical decision support</a:t>
            </a:r>
            <a:r>
              <a:rPr lang="zh-CN" altLang="en-US" baseline="0" dirty="0" smtClean="0"/>
              <a:t>指出，虽然临床决策支持在某些机构已对于临床诊疗工作产生良好的效果，但是它的应用范围仍然受到局限。为了使得</a:t>
            </a:r>
            <a:r>
              <a:rPr lang="en-US" altLang="zh-CN" baseline="0" dirty="0" smtClean="0"/>
              <a:t>CDS</a:t>
            </a:r>
            <a:r>
              <a:rPr lang="zh-CN" altLang="en-US" baseline="0" dirty="0" smtClean="0"/>
              <a:t>更广泛地应用，必须通过三大支柱来实现这个目标，在需要的时候提供最好的知识；系统被而有效的采用，系统和知识能够持续不断的更新。基于以上原则，对于社区临床决策支持的需求进行分析针。对新的知识和专家总结的经验，需要通过临床决策支持系统及时传播应用到社区医疗中；为了达到高效应用，地域分布广的社区医生通过获取临床决策支持，给患者提供更好的医疗服务；系统应用的过程中，临床数据汇集为临床专家的临床研究分析的数据源，促进新知识和新技术的应用，支持知识和系统的持续更新。</a:t>
            </a:r>
            <a:endParaRPr lang="en-US" altLang="zh-CN"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根据以上分析，得到在社区应用决策支持系统的服务模式如图所示，面向的对象包括中心医院、社区医院和患者。中心医院负责知识的表达与更新，通过决策支持系统向社区提供诊断辅助的服务，。</a:t>
            </a:r>
            <a:r>
              <a:rPr lang="zh-CN" altLang="en-US" baseline="0" dirty="0" smtClean="0"/>
              <a:t> 社区医生在需要医疗知识的时候通过系统获取了当前由专家提供的最新知识，提高了医疗水平，保障了医疗质量；系统在提供诊断辅助功能的同时，通过统一管理数据，领域专家可以及时处理临床信息、准确分析临床数据，从而发现问题和新的知识，通过更新决策支持系统，进一步修正和完善疾病的诊疗规范</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扩展后的系统结构如图，云平台；数据存储；人机交互；推理引擎；</a:t>
            </a:r>
            <a:r>
              <a:rPr lang="zh-CN" altLang="en-US" baseline="0" dirty="0" smtClean="0"/>
              <a:t> 针对不同疾病可以快速构建面向社区的疾病诊断决策支持系统</a:t>
            </a:r>
            <a:endParaRPr lang="en-US" altLang="zh-CN" dirty="0" smtClean="0"/>
          </a:p>
        </p:txBody>
      </p:sp>
      <p:sp>
        <p:nvSpPr>
          <p:cNvPr id="4" name="灯片编号占位符 3"/>
          <p:cNvSpPr>
            <a:spLocks noGrp="1"/>
          </p:cNvSpPr>
          <p:nvPr>
            <p:ph type="sldNum" sz="quarter" idx="10"/>
          </p:nvPr>
        </p:nvSpPr>
        <p:spPr/>
        <p:txBody>
          <a:bodyPr/>
          <a:lstStyle/>
          <a:p>
            <a:fld id="{F9C9F8AD-38F6-4812-8E25-58A478D004CF}" type="slidenum">
              <a:rPr lang="zh-CN" altLang="en-US" smtClean="0"/>
              <a:t>9</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2014/3/3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2014/3/3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7.png"/><Relationship Id="rId7"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60.emf"/><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61.emf"/></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5.png"/><Relationship Id="rId5" Type="http://schemas.openxmlformats.org/officeDocument/2006/relationships/image" Target="../media/image48.png"/><Relationship Id="rId4" Type="http://schemas.openxmlformats.org/officeDocument/2006/relationships/image" Target="../media/image64.jpeg"/></Relationships>
</file>

<file path=ppt/slides/_rels/slide16.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vmlDrawing" Target="../drawings/vmlDrawing3.vml"/><Relationship Id="rId5" Type="http://schemas.openxmlformats.org/officeDocument/2006/relationships/image" Target="../media/image72.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80.e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diagramLayout" Target="../diagrams/layout3.xml"/><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11" Type="http://schemas.openxmlformats.org/officeDocument/2006/relationships/image" Target="../media/image89.png"/><Relationship Id="rId5" Type="http://schemas.openxmlformats.org/officeDocument/2006/relationships/diagramColors" Target="../diagrams/colors3.xml"/><Relationship Id="rId10" Type="http://schemas.openxmlformats.org/officeDocument/2006/relationships/image" Target="../media/image88.png"/><Relationship Id="rId4" Type="http://schemas.openxmlformats.org/officeDocument/2006/relationships/diagramQuickStyle" Target="../diagrams/quickStyle3.xml"/><Relationship Id="rId9"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05.wmf"/><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gif"/><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jpe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diagramLayout" Target="../diagrams/layout4.xml"/><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11" Type="http://schemas.openxmlformats.org/officeDocument/2006/relationships/image" Target="../media/image112.png"/><Relationship Id="rId5" Type="http://schemas.openxmlformats.org/officeDocument/2006/relationships/diagramColors" Target="../diagrams/colors4.xml"/><Relationship Id="rId10" Type="http://schemas.openxmlformats.org/officeDocument/2006/relationships/image" Target="../media/image111.png"/><Relationship Id="rId4" Type="http://schemas.openxmlformats.org/officeDocument/2006/relationships/diagramQuickStyle" Target="../diagrams/quickStyle4.xml"/><Relationship Id="rId9"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8.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4.png"/><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9.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8.xml"/><Relationship Id="rId16" Type="http://schemas.openxmlformats.org/officeDocument/2006/relationships/image" Target="../media/image53.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C7EDCB"/>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C7EDCB"/>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C7EDCB"/>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2871170" y="3933056"/>
            <a:ext cx="3733471" cy="1348061"/>
          </a:xfrm>
          <a:prstGeom prst="rect">
            <a:avLst/>
          </a:prstGeom>
          <a:noFill/>
        </p:spPr>
        <p:txBody>
          <a:bodyPr wrap="square" rtlCol="0">
            <a:spAutoFit/>
          </a:bodyPr>
          <a:lstStyle/>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答辩人</a:t>
            </a:r>
            <a:r>
              <a:rPr kumimoji="1" lang="zh-CN" altLang="en-US" sz="2400" kern="0" dirty="0" smtClean="0">
                <a:solidFill>
                  <a:schemeClr val="tx1">
                    <a:lumMod val="75000"/>
                    <a:lumOff val="25000"/>
                  </a:schemeClr>
                </a:solidFill>
                <a:latin typeface="华文中宋" pitchFamily="2" charset="-122"/>
                <a:ea typeface="华文中宋" pitchFamily="2" charset="-122"/>
              </a:rPr>
              <a:t>：冯冠军</a:t>
            </a:r>
            <a:endParaRPr kumimoji="1" lang="en-US" altLang="zh-CN" sz="2400" kern="0" dirty="0" smtClean="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smtClean="0">
                <a:solidFill>
                  <a:schemeClr val="tx1">
                    <a:lumMod val="75000"/>
                    <a:lumOff val="25000"/>
                  </a:schemeClr>
                </a:solidFill>
                <a:latin typeface="华文中宋" pitchFamily="2" charset="-122"/>
                <a:ea typeface="华文中宋" pitchFamily="2" charset="-122"/>
              </a:rPr>
              <a:t>导   </a:t>
            </a:r>
            <a:r>
              <a:rPr kumimoji="1" lang="zh-CN" altLang="en-US" sz="2400" kern="0" dirty="0">
                <a:solidFill>
                  <a:schemeClr val="tx1">
                    <a:lumMod val="75000"/>
                    <a:lumOff val="25000"/>
                  </a:schemeClr>
                </a:solidFill>
                <a:latin typeface="华文中宋" pitchFamily="2" charset="-122"/>
                <a:ea typeface="华文中宋" pitchFamily="2" charset="-122"/>
              </a:rPr>
              <a:t>师</a:t>
            </a:r>
            <a:r>
              <a:rPr kumimoji="1" lang="zh-CN" altLang="en-US" sz="2400" kern="0" dirty="0" smtClean="0">
                <a:solidFill>
                  <a:schemeClr val="tx1">
                    <a:lumMod val="75000"/>
                    <a:lumOff val="25000"/>
                  </a:schemeClr>
                </a:solidFill>
                <a:latin typeface="华文中宋" pitchFamily="2" charset="-122"/>
                <a:ea typeface="华文中宋" pitchFamily="2" charset="-122"/>
              </a:rPr>
              <a:t>：吕旭东 </a:t>
            </a:r>
            <a:r>
              <a:rPr kumimoji="1" lang="zh-CN" altLang="en-US" sz="2400" kern="0" dirty="0">
                <a:solidFill>
                  <a:schemeClr val="tx1">
                    <a:lumMod val="75000"/>
                    <a:lumOff val="25000"/>
                  </a:schemeClr>
                </a:solidFill>
                <a:latin typeface="华文中宋" pitchFamily="2" charset="-122"/>
                <a:ea typeface="华文中宋" pitchFamily="2" charset="-122"/>
              </a:rPr>
              <a:t>教授</a:t>
            </a:r>
            <a:endParaRPr kumimoji="1" lang="en-US" altLang="zh-CN" sz="2400" kern="0" dirty="0">
              <a:solidFill>
                <a:schemeClr val="tx1">
                  <a:lumMod val="75000"/>
                  <a:lumOff val="25000"/>
                </a:schemeClr>
              </a:solidFill>
              <a:latin typeface="华文中宋" pitchFamily="2" charset="-122"/>
              <a:ea typeface="华文中宋" pitchFamily="2" charset="-122"/>
            </a:endParaRPr>
          </a:p>
          <a:p>
            <a:pPr lvl="0" fontAlgn="base" latinLnBrk="1">
              <a:spcBef>
                <a:spcPct val="20000"/>
              </a:spcBef>
              <a:spcAft>
                <a:spcPct val="0"/>
              </a:spcAft>
            </a:pPr>
            <a:r>
              <a:rPr kumimoji="1" lang="zh-CN" altLang="en-US" sz="2400" kern="0" dirty="0">
                <a:solidFill>
                  <a:schemeClr val="tx1">
                    <a:lumMod val="75000"/>
                    <a:lumOff val="25000"/>
                  </a:schemeClr>
                </a:solidFill>
                <a:latin typeface="华文中宋" pitchFamily="2" charset="-122"/>
                <a:ea typeface="华文中宋" pitchFamily="2" charset="-122"/>
              </a:rPr>
              <a:t>专   业：生物医学工程</a:t>
            </a:r>
            <a:endParaRPr kumimoji="1" lang="ko-KR" altLang="en-US" sz="2400" kern="0" dirty="0">
              <a:solidFill>
                <a:schemeClr val="tx1">
                  <a:lumMod val="75000"/>
                  <a:lumOff val="25000"/>
                </a:schemeClr>
              </a:solidFill>
              <a:latin typeface="华文中宋" pitchFamily="2" charset="-122"/>
              <a:ea typeface="굴림"/>
            </a:endParaRPr>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阿尔兹海默决策支持系统实现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6"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关键技术与系统框架实现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16" name="图示 15"/>
          <p:cNvGraphicFramePr/>
          <p:nvPr>
            <p:extLst>
              <p:ext uri="{D42A27DB-BD31-4B8C-83A1-F6EECF244321}">
                <p14:modId xmlns:p14="http://schemas.microsoft.com/office/powerpoint/2010/main" val="2310043080"/>
              </p:ext>
            </p:extLst>
          </p:nvPr>
        </p:nvGraphicFramePr>
        <p:xfrm>
          <a:off x="609602" y="1592796"/>
          <a:ext cx="7704856"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p:cNvSpPr txBox="1"/>
          <p:nvPr/>
        </p:nvSpPr>
        <p:spPr>
          <a:xfrm>
            <a:off x="6012160" y="2807410"/>
            <a:ext cx="1728192" cy="133882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smtClean="0">
                <a:latin typeface="微软雅黑" pitchFamily="34" charset="-122"/>
                <a:ea typeface="微软雅黑" pitchFamily="34" charset="-122"/>
              </a:rPr>
              <a:t>视图层实现</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dirty="0">
                <a:latin typeface="微软雅黑" pitchFamily="34" charset="-122"/>
                <a:ea typeface="微软雅黑" pitchFamily="34" charset="-122"/>
              </a:rPr>
              <a:t>控制</a:t>
            </a:r>
            <a:r>
              <a:rPr lang="zh-CN" altLang="en-US" dirty="0" smtClean="0">
                <a:latin typeface="微软雅黑" pitchFamily="34" charset="-122"/>
                <a:ea typeface="微软雅黑" pitchFamily="34" charset="-122"/>
              </a:rPr>
              <a:t>层实现</a:t>
            </a:r>
            <a:endParaRPr lang="en-US" altLang="zh-CN"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dirty="0" smtClean="0">
                <a:latin typeface="微软雅黑" pitchFamily="34" charset="-122"/>
                <a:ea typeface="微软雅黑" pitchFamily="34" charset="-122"/>
              </a:rPr>
              <a:t>模型层实现</a:t>
            </a:r>
            <a:endParaRPr lang="zh-CN" altLang="en-US" dirty="0">
              <a:latin typeface="微软雅黑" pitchFamily="34" charset="-122"/>
              <a:ea typeface="微软雅黑" pitchFamily="34" charset="-122"/>
            </a:endParaRPr>
          </a:p>
        </p:txBody>
      </p:sp>
      <p:sp>
        <p:nvSpPr>
          <p:cNvPr id="18" name="TextBox 17"/>
          <p:cNvSpPr txBox="1"/>
          <p:nvPr/>
        </p:nvSpPr>
        <p:spPr>
          <a:xfrm>
            <a:off x="616168" y="1951337"/>
            <a:ext cx="2376264" cy="230832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面向复杂多样数据的存储管理技术</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针对不同疾病的界面动态配置技术</a:t>
            </a:r>
            <a:endParaRPr lang="en-US" altLang="zh-CN" sz="1600" dirty="0" smtClean="0">
              <a:latin typeface="微软雅黑" pitchFamily="34" charset="-122"/>
              <a:ea typeface="微软雅黑" pitchFamily="34" charset="-122"/>
            </a:endParaRPr>
          </a:p>
          <a:p>
            <a:pPr marL="285750" indent="-285750">
              <a:lnSpc>
                <a:spcPct val="150000"/>
              </a:lnSpc>
              <a:buFont typeface="Wingdings" pitchFamily="2" charset="2"/>
              <a:buChar char="Ø"/>
            </a:pPr>
            <a:r>
              <a:rPr lang="zh-CN" altLang="en-US" sz="1600" dirty="0" smtClean="0">
                <a:latin typeface="微软雅黑" pitchFamily="34" charset="-122"/>
                <a:ea typeface="微软雅黑" pitchFamily="34" charset="-122"/>
              </a:rPr>
              <a:t>面向服务架构的推理引擎构建技术</a:t>
            </a:r>
            <a:endParaRPr lang="zh-CN" altLang="en-US" sz="1600" dirty="0">
              <a:latin typeface="微软雅黑" pitchFamily="34" charset="-122"/>
              <a:ea typeface="微软雅黑" pitchFamily="34" charset="-122"/>
            </a:endParaRPr>
          </a:p>
        </p:txBody>
      </p:sp>
      <p:sp>
        <p:nvSpPr>
          <p:cNvPr id="8" name="环形箭头 7"/>
          <p:cNvSpPr/>
          <p:nvPr/>
        </p:nvSpPr>
        <p:spPr>
          <a:xfrm rot="18678506" flipV="1">
            <a:off x="1236138" y="2616726"/>
            <a:ext cx="3055909" cy="3059024"/>
          </a:xfrm>
          <a:prstGeom prst="circularArrow">
            <a:avLst>
              <a:gd name="adj1" fmla="val 2134"/>
              <a:gd name="adj2" fmla="val 256419"/>
              <a:gd name="adj3" fmla="val 18574425"/>
              <a:gd name="adj4" fmla="val 10747191"/>
              <a:gd name="adj5" fmla="val 2489"/>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53843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2983587" y="5410752"/>
            <a:ext cx="3456384" cy="835384"/>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dirty="0" smtClean="0">
              <a:solidFill>
                <a:srgbClr val="000000"/>
              </a:solidFill>
              <a:latin typeface="Arial" charset="0"/>
            </a:endParaRPr>
          </a:p>
        </p:txBody>
      </p:sp>
      <p:sp>
        <p:nvSpPr>
          <p:cNvPr id="35"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5" name="AutoShape 7"/>
          <p:cNvSpPr>
            <a:spLocks noChangeArrowheads="1"/>
          </p:cNvSpPr>
          <p:nvPr/>
        </p:nvSpPr>
        <p:spPr bwMode="gray">
          <a:xfrm>
            <a:off x="2555776" y="1196752"/>
            <a:ext cx="4032448" cy="525463"/>
          </a:xfrm>
          <a:prstGeom prst="roundRect">
            <a:avLst>
              <a:gd name="adj" fmla="val 48991"/>
            </a:avLst>
          </a:prstGeom>
          <a:gradFill rotWithShape="1">
            <a:gsLst>
              <a:gs pos="0">
                <a:srgbClr val="2286BD"/>
              </a:gs>
              <a:gs pos="100000">
                <a:srgbClr val="11425C"/>
              </a:gs>
            </a:gsLst>
            <a:lin ang="5400000" scaled="1"/>
          </a:gradFill>
          <a:ln>
            <a:noFill/>
          </a:ln>
          <a:effectLst/>
          <a:extLst>
            <a:ext uri="{91240B29-F687-4F45-9708-019B960494DF}">
              <a14:hiddenLine xmlns:a14="http://schemas.microsoft.com/office/drawing/2010/main" w="76200">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1" lang="zh-CN" altLang="en-US" b="1" kern="0" dirty="0" smtClean="0">
                <a:solidFill>
                  <a:srgbClr val="FFFFFF"/>
                </a:solidFill>
                <a:latin typeface="微软雅黑" pitchFamily="34" charset="-122"/>
                <a:ea typeface="微软雅黑" pitchFamily="34" charset="-122"/>
              </a:rPr>
              <a:t>数据特点</a:t>
            </a:r>
            <a:endParaRPr kumimoji="1" lang="en-US" altLang="ko-KR" sz="18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graphicFrame>
        <p:nvGraphicFramePr>
          <p:cNvPr id="7" name="图示 6"/>
          <p:cNvGraphicFramePr/>
          <p:nvPr>
            <p:extLst>
              <p:ext uri="{D42A27DB-BD31-4B8C-83A1-F6EECF244321}">
                <p14:modId xmlns:p14="http://schemas.microsoft.com/office/powerpoint/2010/main" val="354348854"/>
              </p:ext>
            </p:extLst>
          </p:nvPr>
        </p:nvGraphicFramePr>
        <p:xfrm>
          <a:off x="1223627" y="4149080"/>
          <a:ext cx="6696745" cy="1296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组合 11"/>
          <p:cNvGrpSpPr/>
          <p:nvPr/>
        </p:nvGrpSpPr>
        <p:grpSpPr>
          <a:xfrm>
            <a:off x="539553" y="1754881"/>
            <a:ext cx="2880320" cy="2178175"/>
            <a:chOff x="1187624" y="3404459"/>
            <a:chExt cx="2969688" cy="2229308"/>
          </a:xfrm>
        </p:grpSpPr>
        <p:grpSp>
          <p:nvGrpSpPr>
            <p:cNvPr id="13" name="组合 12"/>
            <p:cNvGrpSpPr/>
            <p:nvPr/>
          </p:nvGrpSpPr>
          <p:grpSpPr>
            <a:xfrm>
              <a:off x="1187624" y="3501296"/>
              <a:ext cx="2286000" cy="2132471"/>
              <a:chOff x="1187624" y="3501296"/>
              <a:chExt cx="2286000" cy="2132471"/>
            </a:xfrm>
          </p:grpSpPr>
          <p:sp>
            <p:nvSpPr>
              <p:cNvPr id="15"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6" name="Text Box 6"/>
              <p:cNvSpPr txBox="1">
                <a:spLocks noChangeArrowheads="1"/>
              </p:cNvSpPr>
              <p:nvPr/>
            </p:nvSpPr>
            <p:spPr bwMode="auto">
              <a:xfrm>
                <a:off x="1249536" y="3811527"/>
                <a:ext cx="2162176" cy="151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kern="0" dirty="0" smtClean="0">
                    <a:solidFill>
                      <a:srgbClr val="000000"/>
                    </a:solidFill>
                    <a:latin typeface="微软雅黑" pitchFamily="34" charset="-122"/>
                    <a:ea typeface="微软雅黑" pitchFamily="34" charset="-122"/>
                  </a:rPr>
                  <a:t>医疗数据由于本身的复杂性，数据类型多样且具有较多的层级结构</a:t>
                </a: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sp>
          <p:nvSpPr>
            <p:cNvPr id="14" name="Freeform 7"/>
            <p:cNvSpPr>
              <a:spLocks/>
            </p:cNvSpPr>
            <p:nvPr/>
          </p:nvSpPr>
          <p:spPr bwMode="gray">
            <a:xfrm>
              <a:off x="3254024" y="3404459"/>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F9900"/>
                </a:gs>
                <a:gs pos="100000">
                  <a:srgbClr val="FF9900">
                    <a:gamma/>
                    <a:tint val="63529"/>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29" name="组合 28"/>
          <p:cNvGrpSpPr/>
          <p:nvPr/>
        </p:nvGrpSpPr>
        <p:grpSpPr>
          <a:xfrm>
            <a:off x="3749497" y="1975061"/>
            <a:ext cx="1890905" cy="1957995"/>
            <a:chOff x="1187624" y="3501296"/>
            <a:chExt cx="2286000" cy="2132471"/>
          </a:xfrm>
        </p:grpSpPr>
        <p:sp>
          <p:nvSpPr>
            <p:cNvPr id="31" name="AutoShape 5"/>
            <p:cNvSpPr>
              <a:spLocks noChangeArrowheads="1"/>
            </p:cNvSpPr>
            <p:nvPr/>
          </p:nvSpPr>
          <p:spPr bwMode="auto">
            <a:xfrm>
              <a:off x="1187624" y="3501296"/>
              <a:ext cx="2286000" cy="2132471"/>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2" name="Text Box 6"/>
            <p:cNvSpPr txBox="1">
              <a:spLocks noChangeArrowheads="1"/>
            </p:cNvSpPr>
            <p:nvPr/>
          </p:nvSpPr>
          <p:spPr bwMode="auto">
            <a:xfrm>
              <a:off x="1187624" y="3735055"/>
              <a:ext cx="2162176" cy="1307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由于社区医疗覆盖的用户群体规模大，系统的数据存储高速增长</a:t>
              </a:r>
              <a:endParaRPr kumimoji="0" lang="en-US" altLang="zh-CN"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grpSp>
      <p:grpSp>
        <p:nvGrpSpPr>
          <p:cNvPr id="33" name="组合 32"/>
          <p:cNvGrpSpPr/>
          <p:nvPr/>
        </p:nvGrpSpPr>
        <p:grpSpPr>
          <a:xfrm>
            <a:off x="6012160" y="1754882"/>
            <a:ext cx="2651669" cy="2178174"/>
            <a:chOff x="4919837" y="3404459"/>
            <a:chExt cx="2970000" cy="2616837"/>
          </a:xfrm>
        </p:grpSpPr>
        <p:grpSp>
          <p:nvGrpSpPr>
            <p:cNvPr id="34" name="组合 33"/>
            <p:cNvGrpSpPr/>
            <p:nvPr/>
          </p:nvGrpSpPr>
          <p:grpSpPr>
            <a:xfrm>
              <a:off x="5603837" y="3501296"/>
              <a:ext cx="2286000" cy="2520000"/>
              <a:chOff x="5603837" y="3501296"/>
              <a:chExt cx="2286000" cy="2520000"/>
            </a:xfrm>
          </p:grpSpPr>
          <p:sp>
            <p:nvSpPr>
              <p:cNvPr id="37" name="AutoShape 3"/>
              <p:cNvSpPr>
                <a:spLocks noChangeArrowheads="1"/>
              </p:cNvSpPr>
              <p:nvPr/>
            </p:nvSpPr>
            <p:spPr bwMode="auto">
              <a:xfrm>
                <a:off x="5603837" y="3501296"/>
                <a:ext cx="2286000" cy="2520000"/>
              </a:xfrm>
              <a:prstGeom prst="roundRect">
                <a:avLst>
                  <a:gd name="adj" fmla="val 16667"/>
                </a:avLst>
              </a:prstGeom>
              <a:noFill/>
              <a:ln w="38100">
                <a:solidFill>
                  <a:srgbClr val="1D528D"/>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8" name="Text Box 21"/>
              <p:cNvSpPr txBox="1">
                <a:spLocks noChangeArrowheads="1"/>
              </p:cNvSpPr>
              <p:nvPr/>
            </p:nvSpPr>
            <p:spPr bwMode="auto">
              <a:xfrm>
                <a:off x="5759624" y="3873872"/>
                <a:ext cx="2038350" cy="177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0" eaLnBrk="0" hangingPunct="0"/>
                <a:r>
                  <a:rPr lang="zh-CN" altLang="en-US" kern="0" dirty="0">
                    <a:solidFill>
                      <a:srgbClr val="000000"/>
                    </a:solidFill>
                    <a:latin typeface="微软雅黑" pitchFamily="34" charset="-122"/>
                    <a:ea typeface="微软雅黑" pitchFamily="34" charset="-122"/>
                  </a:rPr>
                  <a:t>随着医学研究的进展和系统的更新，数据库的数据模型也需要不断</a:t>
                </a:r>
                <a:r>
                  <a:rPr lang="zh-CN" altLang="en-US" kern="0" dirty="0" smtClean="0">
                    <a:solidFill>
                      <a:srgbClr val="000000"/>
                    </a:solidFill>
                    <a:latin typeface="微软雅黑" pitchFamily="34" charset="-122"/>
                    <a:ea typeface="微软雅黑" pitchFamily="34" charset="-122"/>
                  </a:rPr>
                  <a:t>更新</a:t>
                </a:r>
                <a:endParaRPr lang="zh-CN" altLang="en-US" kern="0" dirty="0">
                  <a:solidFill>
                    <a:srgbClr val="000000"/>
                  </a:solidFill>
                  <a:latin typeface="微软雅黑" pitchFamily="34" charset="-122"/>
                  <a:ea typeface="微软雅黑" pitchFamily="34" charset="-122"/>
                </a:endParaRPr>
              </a:p>
            </p:txBody>
          </p:sp>
        </p:grpSp>
        <p:sp>
          <p:nvSpPr>
            <p:cNvPr id="36" name="Freeform 9"/>
            <p:cNvSpPr>
              <a:spLocks/>
            </p:cNvSpPr>
            <p:nvPr/>
          </p:nvSpPr>
          <p:spPr bwMode="gray">
            <a:xfrm flipH="1">
              <a:off x="4919837" y="3404459"/>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5AD9F2"/>
                </a:gs>
                <a:gs pos="100000">
                  <a:srgbClr val="5AD9F2">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3" name="下箭头 2"/>
          <p:cNvSpPr/>
          <p:nvPr/>
        </p:nvSpPr>
        <p:spPr bwMode="auto">
          <a:xfrm>
            <a:off x="4427625" y="1722215"/>
            <a:ext cx="648431" cy="252846"/>
          </a:xfrm>
          <a:prstGeom prst="downArrow">
            <a:avLst/>
          </a:prstGeom>
          <a:solidFill>
            <a:srgbClr val="92D050"/>
          </a:solidFill>
          <a:ln>
            <a:noFill/>
          </a:ln>
        </p:spPr>
        <p:txBody>
          <a:bodyPr/>
          <a:lstStyle/>
          <a:p>
            <a:endParaRPr lang="zh-CN" altLang="en-US" kern="0">
              <a:solidFill>
                <a:sysClr val="windowText" lastClr="000000"/>
              </a:solidFill>
              <a:latin typeface="微软雅黑" pitchFamily="34" charset="-122"/>
              <a:ea typeface="微软雅黑" pitchFamily="34" charset="-122"/>
            </a:endParaRPr>
          </a:p>
        </p:txBody>
      </p:sp>
      <p:sp>
        <p:nvSpPr>
          <p:cNvPr id="39" name="TextBox 38"/>
          <p:cNvSpPr txBox="1"/>
          <p:nvPr/>
        </p:nvSpPr>
        <p:spPr>
          <a:xfrm>
            <a:off x="1570067" y="4549770"/>
            <a:ext cx="1651414" cy="369332"/>
          </a:xfrm>
          <a:prstGeom prst="rect">
            <a:avLst/>
          </a:prstGeom>
          <a:noFill/>
        </p:spPr>
        <p:txBody>
          <a:bodyPr wrap="none" rtlCol="0">
            <a:spAutoFit/>
          </a:bodyPr>
          <a:lstStyle/>
          <a:p>
            <a:r>
              <a:rPr lang="en-US" altLang="zh-CN" dirty="0" err="1" smtClean="0">
                <a:solidFill>
                  <a:schemeClr val="bg1"/>
                </a:solidFill>
                <a:latin typeface="微软雅黑" pitchFamily="34" charset="-122"/>
                <a:ea typeface="微软雅黑" pitchFamily="34" charset="-122"/>
              </a:rPr>
              <a:t>NoSQL</a:t>
            </a:r>
            <a:r>
              <a:rPr lang="zh-CN" altLang="en-US" dirty="0" smtClean="0">
                <a:solidFill>
                  <a:schemeClr val="bg1"/>
                </a:solidFill>
                <a:latin typeface="微软雅黑" pitchFamily="34" charset="-122"/>
                <a:ea typeface="微软雅黑" pitchFamily="34" charset="-122"/>
              </a:rPr>
              <a:t>数据库</a:t>
            </a:r>
            <a:endParaRPr lang="zh-CN" altLang="en-US" dirty="0">
              <a:solidFill>
                <a:schemeClr val="bg1"/>
              </a:solidFill>
              <a:latin typeface="微软雅黑" pitchFamily="34" charset="-122"/>
              <a:ea typeface="微软雅黑" pitchFamily="34" charset="-122"/>
            </a:endParaRPr>
          </a:p>
        </p:txBody>
      </p:sp>
      <p:pic>
        <p:nvPicPr>
          <p:cNvPr id="14337" name="Picture 1" descr="D:\360data\重要数据\我的图片\logo-mongodb-head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9857" y="5410752"/>
            <a:ext cx="2923844" cy="83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403712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dirty="0" smtClean="0">
              <a:solidFill>
                <a:srgbClr val="000000"/>
              </a:solidFill>
              <a:latin typeface="Arial" charset="0"/>
            </a:endParaRPr>
          </a:p>
        </p:txBody>
      </p:sp>
      <p:pic>
        <p:nvPicPr>
          <p:cNvPr id="4098" name="Picture 2" descr="D:\毕设\pictrute\data-model-denormaliz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5472" y="2436128"/>
            <a:ext cx="2090065" cy="109574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毕设\pictrute\data-model-normaliz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4" y="1091662"/>
            <a:ext cx="2141669" cy="1303094"/>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bwMode="auto">
          <a:xfrm>
            <a:off x="721693" y="1412776"/>
            <a:ext cx="3058219" cy="1656184"/>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3" name="椭圆 2"/>
          <p:cNvSpPr/>
          <p:nvPr/>
        </p:nvSpPr>
        <p:spPr bwMode="auto">
          <a:xfrm>
            <a:off x="752234" y="1789122"/>
            <a:ext cx="1458290" cy="10367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9" name="椭圆 8"/>
          <p:cNvSpPr/>
          <p:nvPr/>
        </p:nvSpPr>
        <p:spPr bwMode="auto">
          <a:xfrm>
            <a:off x="2339481" y="1766885"/>
            <a:ext cx="1440431" cy="10237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 name="椭圆 4"/>
          <p:cNvSpPr/>
          <p:nvPr/>
        </p:nvSpPr>
        <p:spPr bwMode="auto">
          <a:xfrm>
            <a:off x="768929" y="2164998"/>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1481379" y="2188559"/>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2" name="椭圆 11"/>
          <p:cNvSpPr/>
          <p:nvPr/>
        </p:nvSpPr>
        <p:spPr bwMode="auto">
          <a:xfrm>
            <a:off x="2386639" y="2136338"/>
            <a:ext cx="1345637" cy="570805"/>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3" name="椭圆 12"/>
          <p:cNvSpPr/>
          <p:nvPr/>
        </p:nvSpPr>
        <p:spPr bwMode="auto">
          <a:xfrm>
            <a:off x="3059696" y="2160435"/>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6" name="TextBox 5"/>
          <p:cNvSpPr txBox="1"/>
          <p:nvPr/>
        </p:nvSpPr>
        <p:spPr>
          <a:xfrm>
            <a:off x="1625545" y="1504263"/>
            <a:ext cx="1682642" cy="307777"/>
          </a:xfrm>
          <a:prstGeom prst="rect">
            <a:avLst/>
          </a:prstGeom>
          <a:noFill/>
        </p:spPr>
        <p:txBody>
          <a:bodyPr wrap="square" rtlCol="0">
            <a:spAutoFit/>
          </a:bodyPr>
          <a:lstStyle/>
          <a:p>
            <a:r>
              <a:rPr lang="zh-CN" altLang="en-US" sz="1400" dirty="0" smtClean="0"/>
              <a:t>数据库 </a:t>
            </a:r>
            <a:r>
              <a:rPr lang="en-US" altLang="zh-CN" sz="1400" dirty="0" smtClean="0"/>
              <a:t>Database</a:t>
            </a:r>
            <a:endParaRPr lang="zh-CN" altLang="en-US" sz="1400" dirty="0"/>
          </a:p>
        </p:txBody>
      </p:sp>
      <p:sp>
        <p:nvSpPr>
          <p:cNvPr id="7" name="TextBox 6"/>
          <p:cNvSpPr txBox="1"/>
          <p:nvPr/>
        </p:nvSpPr>
        <p:spPr>
          <a:xfrm>
            <a:off x="838915" y="2240868"/>
            <a:ext cx="602599" cy="307777"/>
          </a:xfrm>
          <a:prstGeom prst="rect">
            <a:avLst/>
          </a:prstGeom>
          <a:noFill/>
        </p:spPr>
        <p:txBody>
          <a:bodyPr wrap="square" rtlCol="0">
            <a:spAutoFit/>
          </a:bodyPr>
          <a:lstStyle/>
          <a:p>
            <a:r>
              <a:rPr lang="zh-CN" altLang="en-US" sz="1400" dirty="0"/>
              <a:t>文档</a:t>
            </a:r>
          </a:p>
        </p:txBody>
      </p:sp>
      <p:sp>
        <p:nvSpPr>
          <p:cNvPr id="8" name="TextBox 7"/>
          <p:cNvSpPr txBox="1"/>
          <p:nvPr/>
        </p:nvSpPr>
        <p:spPr>
          <a:xfrm>
            <a:off x="851536" y="1910434"/>
            <a:ext cx="1514377"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7" name="TextBox 16"/>
          <p:cNvSpPr txBox="1"/>
          <p:nvPr/>
        </p:nvSpPr>
        <p:spPr>
          <a:xfrm>
            <a:off x="1541936" y="2232088"/>
            <a:ext cx="730570" cy="307777"/>
          </a:xfrm>
          <a:prstGeom prst="rect">
            <a:avLst/>
          </a:prstGeom>
          <a:noFill/>
        </p:spPr>
        <p:txBody>
          <a:bodyPr wrap="square" rtlCol="0">
            <a:spAutoFit/>
          </a:bodyPr>
          <a:lstStyle/>
          <a:p>
            <a:r>
              <a:rPr lang="zh-CN" altLang="en-US" sz="1400" dirty="0"/>
              <a:t>文档</a:t>
            </a:r>
          </a:p>
        </p:txBody>
      </p:sp>
      <p:sp>
        <p:nvSpPr>
          <p:cNvPr id="18" name="TextBox 17"/>
          <p:cNvSpPr txBox="1"/>
          <p:nvPr/>
        </p:nvSpPr>
        <p:spPr>
          <a:xfrm>
            <a:off x="2466866" y="2207991"/>
            <a:ext cx="688079" cy="307777"/>
          </a:xfrm>
          <a:prstGeom prst="rect">
            <a:avLst/>
          </a:prstGeom>
          <a:noFill/>
        </p:spPr>
        <p:txBody>
          <a:bodyPr wrap="square" rtlCol="0">
            <a:spAutoFit/>
          </a:bodyPr>
          <a:lstStyle/>
          <a:p>
            <a:r>
              <a:rPr lang="zh-CN" altLang="en-US" sz="1400" dirty="0"/>
              <a:t>文档</a:t>
            </a:r>
          </a:p>
        </p:txBody>
      </p:sp>
      <p:sp>
        <p:nvSpPr>
          <p:cNvPr id="19" name="TextBox 18"/>
          <p:cNvSpPr txBox="1"/>
          <p:nvPr/>
        </p:nvSpPr>
        <p:spPr>
          <a:xfrm>
            <a:off x="3143350" y="2218211"/>
            <a:ext cx="588926" cy="307777"/>
          </a:xfrm>
          <a:prstGeom prst="rect">
            <a:avLst/>
          </a:prstGeom>
          <a:noFill/>
        </p:spPr>
        <p:txBody>
          <a:bodyPr wrap="square" rtlCol="0">
            <a:spAutoFit/>
          </a:bodyPr>
          <a:lstStyle/>
          <a:p>
            <a:r>
              <a:rPr lang="zh-CN" altLang="en-US" sz="1400" dirty="0"/>
              <a:t>文档</a:t>
            </a:r>
          </a:p>
        </p:txBody>
      </p:sp>
      <p:sp>
        <p:nvSpPr>
          <p:cNvPr id="20" name="TextBox 19"/>
          <p:cNvSpPr txBox="1"/>
          <p:nvPr/>
        </p:nvSpPr>
        <p:spPr>
          <a:xfrm>
            <a:off x="2386639" y="1897688"/>
            <a:ext cx="1714175"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0" name="TextBox 9"/>
          <p:cNvSpPr txBox="1"/>
          <p:nvPr/>
        </p:nvSpPr>
        <p:spPr>
          <a:xfrm>
            <a:off x="4620154" y="2707143"/>
            <a:ext cx="887950" cy="369332"/>
          </a:xfrm>
          <a:prstGeom prst="rect">
            <a:avLst/>
          </a:prstGeom>
          <a:noFill/>
        </p:spPr>
        <p:txBody>
          <a:bodyPr wrap="square" rtlCol="0">
            <a:spAutoFit/>
          </a:bodyPr>
          <a:lstStyle/>
          <a:p>
            <a:r>
              <a:rPr lang="zh-CN" altLang="en-US" dirty="0" smtClean="0"/>
              <a:t>嵌入</a:t>
            </a:r>
            <a:endParaRPr lang="zh-CN" altLang="en-US" dirty="0"/>
          </a:p>
        </p:txBody>
      </p:sp>
      <p:sp>
        <p:nvSpPr>
          <p:cNvPr id="14" name="TextBox 13"/>
          <p:cNvSpPr txBox="1"/>
          <p:nvPr/>
        </p:nvSpPr>
        <p:spPr>
          <a:xfrm>
            <a:off x="4505345" y="1582219"/>
            <a:ext cx="730648" cy="369332"/>
          </a:xfrm>
          <a:prstGeom prst="rect">
            <a:avLst/>
          </a:prstGeom>
          <a:noFill/>
        </p:spPr>
        <p:txBody>
          <a:bodyPr wrap="square" rtlCol="0">
            <a:spAutoFit/>
          </a:bodyPr>
          <a:lstStyle/>
          <a:p>
            <a:r>
              <a:rPr lang="zh-CN" altLang="en-US" dirty="0" smtClean="0"/>
              <a:t>引用</a:t>
            </a:r>
            <a:endParaRPr lang="zh-CN" altLang="en-US" dirty="0"/>
          </a:p>
        </p:txBody>
      </p:sp>
      <p:sp>
        <p:nvSpPr>
          <p:cNvPr id="63" name="AutoShape 105"/>
          <p:cNvSpPr>
            <a:spLocks noChangeArrowheads="1"/>
          </p:cNvSpPr>
          <p:nvPr/>
        </p:nvSpPr>
        <p:spPr bwMode="auto">
          <a:xfrm>
            <a:off x="4801385" y="4556109"/>
            <a:ext cx="1296144" cy="1517014"/>
          </a:xfrm>
          <a:prstGeom prst="wedgeRoundRectCallout">
            <a:avLst>
              <a:gd name="adj1" fmla="val -104004"/>
              <a:gd name="adj2" fmla="val -86669"/>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sp>
        <p:nvSpPr>
          <p:cNvPr id="57359" name="TextBox 57358"/>
          <p:cNvSpPr txBox="1"/>
          <p:nvPr/>
        </p:nvSpPr>
        <p:spPr>
          <a:xfrm>
            <a:off x="4897675" y="4683755"/>
            <a:ext cx="1199854" cy="1200329"/>
          </a:xfrm>
          <a:prstGeom prst="rect">
            <a:avLst/>
          </a:prstGeom>
          <a:noFill/>
        </p:spPr>
        <p:txBody>
          <a:bodyPr wrap="square" rtlCol="0">
            <a:spAutoFit/>
          </a:bodyPr>
          <a:lstStyle/>
          <a:p>
            <a:r>
              <a:rPr lang="zh-CN" altLang="en-US" dirty="0" smtClean="0"/>
              <a:t>具体的数据结构可根据疾病需求而定</a:t>
            </a:r>
            <a:endParaRPr lang="zh-CN" altLang="en-US" dirty="0"/>
          </a:p>
        </p:txBody>
      </p:sp>
      <p:pic>
        <p:nvPicPr>
          <p:cNvPr id="56"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324" y="4175185"/>
            <a:ext cx="1394556" cy="2146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240" y="4201381"/>
            <a:ext cx="2932681" cy="2051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对象 15"/>
          <p:cNvGraphicFramePr>
            <a:graphicFrameLocks noChangeAspect="1"/>
          </p:cNvGraphicFramePr>
          <p:nvPr>
            <p:extLst>
              <p:ext uri="{D42A27DB-BD31-4B8C-83A1-F6EECF244321}">
                <p14:modId xmlns:p14="http://schemas.microsoft.com/office/powerpoint/2010/main" val="783196687"/>
              </p:ext>
            </p:extLst>
          </p:nvPr>
        </p:nvGraphicFramePr>
        <p:xfrm>
          <a:off x="683568" y="3745508"/>
          <a:ext cx="3471218" cy="2592040"/>
        </p:xfrm>
        <a:graphic>
          <a:graphicData uri="http://schemas.openxmlformats.org/presentationml/2006/ole">
            <mc:AlternateContent xmlns:mc="http://schemas.openxmlformats.org/markup-compatibility/2006">
              <mc:Choice xmlns:v="urn:schemas-microsoft-com:vml" Requires="v">
                <p:oleObj spid="_x0000_s13322" name="Visio" r:id="rId7" imgW="4481235" imgH="3347190" progId="Visio.Drawing.11">
                  <p:embed/>
                </p:oleObj>
              </mc:Choice>
              <mc:Fallback>
                <p:oleObj name="Visio" r:id="rId7" imgW="4481235" imgH="3347190" progId="Visio.Drawing.11">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568" y="3745508"/>
                        <a:ext cx="3471218" cy="2592040"/>
                      </a:xfrm>
                      <a:prstGeom prst="rect">
                        <a:avLst/>
                      </a:prstGeom>
                      <a:noFill/>
                      <a:ln>
                        <a:noFill/>
                      </a:ln>
                      <a:effectLst/>
                    </p:spPr>
                  </p:pic>
                </p:oleObj>
              </mc:Fallback>
            </mc:AlternateContent>
          </a:graphicData>
        </a:graphic>
      </p:graphicFrame>
      <p:sp>
        <p:nvSpPr>
          <p:cNvPr id="62" name="标题 1"/>
          <p:cNvSpPr txBox="1">
            <a:spLocks/>
          </p:cNvSpPr>
          <p:nvPr/>
        </p:nvSpPr>
        <p:spPr bwMode="auto">
          <a:xfrm>
            <a:off x="312825" y="188640"/>
            <a:ext cx="8229600" cy="6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面向复杂多样的医疗数据存储管理技术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687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1000"/>
                                        <p:tgtEl>
                                          <p:spTgt spid="60"/>
                                        </p:tgtEl>
                                      </p:cBhvr>
                                    </p:animEffect>
                                    <p:anim calcmode="lin" valueType="num">
                                      <p:cBhvr>
                                        <p:cTn id="15" dur="1000" fill="hold"/>
                                        <p:tgtEl>
                                          <p:spTgt spid="60"/>
                                        </p:tgtEl>
                                        <p:attrNameLst>
                                          <p:attrName>ppt_x</p:attrName>
                                        </p:attrNameLst>
                                      </p:cBhvr>
                                      <p:tavLst>
                                        <p:tav tm="0">
                                          <p:val>
                                            <p:strVal val="#ppt_x"/>
                                          </p:val>
                                        </p:tav>
                                        <p:tav tm="100000">
                                          <p:val>
                                            <p:strVal val="#ppt_x"/>
                                          </p:val>
                                        </p:tav>
                                      </p:tavLst>
                                    </p:anim>
                                    <p:anim calcmode="lin" valueType="num">
                                      <p:cBhvr>
                                        <p:cTn id="16"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bwMode="auto">
          <a:xfrm>
            <a:off x="5363370" y="1772816"/>
            <a:ext cx="3097062" cy="3096344"/>
          </a:xfrm>
          <a:prstGeom prst="roundRect">
            <a:avLst/>
          </a:prstGeom>
          <a:solidFill>
            <a:schemeClr val="bg1"/>
          </a:solidFill>
          <a:ln w="571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14</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问诊界面动态配置技术</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582583926"/>
              </p:ext>
            </p:extLst>
          </p:nvPr>
        </p:nvGraphicFramePr>
        <p:xfrm>
          <a:off x="363087" y="1382658"/>
          <a:ext cx="3734971" cy="2764525"/>
        </p:xfrm>
        <a:graphic>
          <a:graphicData uri="http://schemas.openxmlformats.org/presentationml/2006/ole">
            <mc:AlternateContent xmlns:mc="http://schemas.openxmlformats.org/markup-compatibility/2006">
              <mc:Choice xmlns:v="urn:schemas-microsoft-com:vml" Requires="v">
                <p:oleObj spid="_x0000_s7224" name="Visio" r:id="rId3" imgW="4426700" imgH="3282947" progId="Visio.Drawing.11">
                  <p:embed/>
                </p:oleObj>
              </mc:Choice>
              <mc:Fallback>
                <p:oleObj name="Visio" r:id="rId3" imgW="4426700" imgH="3282947" progId="Visio.Drawing.11">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87" y="1382658"/>
                        <a:ext cx="3734971" cy="2764525"/>
                      </a:xfrm>
                      <a:prstGeom prst="rect">
                        <a:avLst/>
                      </a:prstGeom>
                      <a:noFill/>
                      <a:ln>
                        <a:noFill/>
                      </a:ln>
                    </p:spPr>
                  </p:pic>
                </p:oleObj>
              </mc:Fallback>
            </mc:AlternateContent>
          </a:graphicData>
        </a:graphic>
      </p:graphicFrame>
      <p:sp>
        <p:nvSpPr>
          <p:cNvPr id="3" name="圆角矩形 2"/>
          <p:cNvSpPr/>
          <p:nvPr/>
        </p:nvSpPr>
        <p:spPr bwMode="auto">
          <a:xfrm>
            <a:off x="1222461" y="1340768"/>
            <a:ext cx="2016224" cy="1068038"/>
          </a:xfrm>
          <a:prstGeom prst="roundRect">
            <a:avLst/>
          </a:prstGeom>
          <a:noFill/>
          <a:ln w="9525" cap="flat" cmpd="sng" algn="ctr">
            <a:solidFill>
              <a:srgbClr val="FF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TextBox 4"/>
          <p:cNvSpPr txBox="1"/>
          <p:nvPr/>
        </p:nvSpPr>
        <p:spPr>
          <a:xfrm>
            <a:off x="506007" y="4259777"/>
            <a:ext cx="3538736" cy="646331"/>
          </a:xfrm>
          <a:prstGeom prst="rect">
            <a:avLst/>
          </a:prstGeom>
          <a:noFill/>
        </p:spPr>
        <p:txBody>
          <a:bodyPr wrap="square" rtlCol="0">
            <a:spAutoFit/>
          </a:bodyPr>
          <a:lstStyle/>
          <a:p>
            <a:pPr algn="ctr"/>
            <a:r>
              <a:rPr lang="zh-CN" altLang="en-US" dirty="0" smtClean="0">
                <a:latin typeface="微软雅黑" pitchFamily="34" charset="-122"/>
                <a:ea typeface="微软雅黑" pitchFamily="34" charset="-122"/>
              </a:rPr>
              <a:t>诊断决策的准确性与观察信息的获取程度相关</a:t>
            </a:r>
            <a:endParaRPr lang="zh-CN" altLang="en-US" dirty="0">
              <a:latin typeface="微软雅黑" pitchFamily="34" charset="-122"/>
              <a:ea typeface="微软雅黑" pitchFamily="34" charset="-122"/>
            </a:endParaRPr>
          </a:p>
        </p:txBody>
      </p:sp>
      <p:sp>
        <p:nvSpPr>
          <p:cNvPr id="7" name="右箭头 6"/>
          <p:cNvSpPr/>
          <p:nvPr/>
        </p:nvSpPr>
        <p:spPr bwMode="auto">
          <a:xfrm>
            <a:off x="4247245" y="2996170"/>
            <a:ext cx="1116125" cy="481225"/>
          </a:xfrm>
          <a:prstGeom prst="rightArrow">
            <a:avLst/>
          </a:prstGeom>
          <a:solidFill>
            <a:srgbClr val="FFC000"/>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5567966" y="1916991"/>
            <a:ext cx="2292827" cy="2808153"/>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9" name="TextBox 8"/>
          <p:cNvSpPr txBox="1"/>
          <p:nvPr/>
        </p:nvSpPr>
        <p:spPr>
          <a:xfrm>
            <a:off x="5567966" y="2122314"/>
            <a:ext cx="2160239" cy="286232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数据录入界面需求</a:t>
            </a:r>
            <a:endParaRPr lang="en-US" altLang="zh-CN" dirty="0" smtClean="0">
              <a:latin typeface="微软雅黑" pitchFamily="34" charset="-122"/>
              <a:ea typeface="微软雅黑" pitchFamily="34" charset="-122"/>
            </a:endParaRPr>
          </a:p>
          <a:p>
            <a:pPr marL="285750" indent="-285750">
              <a:buFont typeface="Wingdings" pitchFamily="2" charset="2"/>
              <a:buChar char="Ø"/>
            </a:pPr>
            <a:r>
              <a:rPr lang="zh-CN" altLang="en-US" dirty="0" smtClean="0">
                <a:latin typeface="微软雅黑" pitchFamily="34" charset="-122"/>
                <a:ea typeface="微软雅黑" pitchFamily="34" charset="-122"/>
              </a:rPr>
              <a:t>不同疾病所需的数据差异很大</a:t>
            </a:r>
            <a:endParaRPr lang="en-US" altLang="zh-CN" dirty="0" smtClean="0">
              <a:latin typeface="微软雅黑" pitchFamily="34" charset="-122"/>
              <a:ea typeface="微软雅黑" pitchFamily="34" charset="-122"/>
            </a:endParaRPr>
          </a:p>
          <a:p>
            <a:pPr marL="285750" indent="-285750">
              <a:buFont typeface="Wingdings" pitchFamily="2" charset="2"/>
              <a:buChar char="Ø"/>
            </a:pPr>
            <a:endParaRPr lang="en-US" altLang="zh-CN" dirty="0">
              <a:latin typeface="微软雅黑" pitchFamily="34" charset="-122"/>
              <a:ea typeface="微软雅黑" pitchFamily="34" charset="-122"/>
            </a:endParaRPr>
          </a:p>
          <a:p>
            <a:pPr marL="285750" indent="-285750">
              <a:buFont typeface="Wingdings" pitchFamily="2" charset="2"/>
              <a:buChar char="Ø"/>
            </a:pPr>
            <a:r>
              <a:rPr lang="zh-CN" altLang="en-US" dirty="0" smtClean="0">
                <a:latin typeface="微软雅黑" pitchFamily="34" charset="-122"/>
                <a:ea typeface="微软雅黑" pitchFamily="34" charset="-122"/>
              </a:rPr>
              <a:t>数据项随疾病诊断的需求而变化</a:t>
            </a:r>
            <a:endParaRPr lang="en-US" altLang="zh-CN" dirty="0" smtClean="0">
              <a:latin typeface="微软雅黑" pitchFamily="34" charset="-122"/>
              <a:ea typeface="微软雅黑" pitchFamily="34" charset="-122"/>
            </a:endParaRPr>
          </a:p>
          <a:p>
            <a:pPr marL="285750" indent="-285750">
              <a:buFont typeface="Wingdings" pitchFamily="2" charset="2"/>
              <a:buChar char="Ø"/>
            </a:pPr>
            <a:endParaRPr lang="en-US" altLang="zh-CN" dirty="0">
              <a:latin typeface="微软雅黑" pitchFamily="34" charset="-122"/>
              <a:ea typeface="微软雅黑" pitchFamily="34" charset="-122"/>
            </a:endParaRPr>
          </a:p>
          <a:p>
            <a:pPr marL="285750" indent="-285750">
              <a:buFont typeface="Wingdings" pitchFamily="2" charset="2"/>
              <a:buChar char="Ø"/>
            </a:pPr>
            <a:r>
              <a:rPr lang="zh-CN" altLang="en-US" dirty="0" smtClean="0">
                <a:latin typeface="微软雅黑" pitchFamily="34" charset="-122"/>
                <a:ea typeface="微软雅黑" pitchFamily="34" charset="-122"/>
              </a:rPr>
              <a:t>结构化、样式精确的数据项</a:t>
            </a:r>
            <a:endParaRPr lang="en-US" altLang="zh-CN" dirty="0" smtClean="0">
              <a:latin typeface="微软雅黑" pitchFamily="34" charset="-122"/>
              <a:ea typeface="微软雅黑" pitchFamily="34" charset="-122"/>
            </a:endParaRPr>
          </a:p>
          <a:p>
            <a:pPr marL="285750" indent="-285750">
              <a:buFont typeface="Wingdings" pitchFamily="2" charset="2"/>
              <a:buChar char="Ø"/>
            </a:pPr>
            <a:endParaRPr lang="zh-CN" altLang="en-US" dirty="0">
              <a:latin typeface="微软雅黑" pitchFamily="34" charset="-122"/>
              <a:ea typeface="微软雅黑" pitchFamily="34" charset="-122"/>
            </a:endParaRPr>
          </a:p>
        </p:txBody>
      </p:sp>
      <p:sp>
        <p:nvSpPr>
          <p:cNvPr id="11" name="TextBox 10"/>
          <p:cNvSpPr txBox="1"/>
          <p:nvPr/>
        </p:nvSpPr>
        <p:spPr>
          <a:xfrm rot="16200000">
            <a:off x="7000576" y="3052117"/>
            <a:ext cx="2400657" cy="369332"/>
          </a:xfrm>
          <a:prstGeom prst="rect">
            <a:avLst/>
          </a:prstGeom>
          <a:noFill/>
        </p:spPr>
        <p:txBody>
          <a:bodyPr vert="vert" wrap="square" rtlCol="0">
            <a:spAutoFit/>
          </a:bodyPr>
          <a:lstStyle/>
          <a:p>
            <a:r>
              <a:rPr lang="zh-CN" altLang="en-US" dirty="0" smtClean="0">
                <a:latin typeface="微软雅黑" pitchFamily="34" charset="-122"/>
                <a:ea typeface="微软雅黑" pitchFamily="34" charset="-122"/>
              </a:rPr>
              <a:t>临床决策支持系统</a:t>
            </a:r>
            <a:endParaRPr lang="zh-CN" altLang="en-US" dirty="0">
              <a:latin typeface="微软雅黑" pitchFamily="34" charset="-122"/>
              <a:ea typeface="微软雅黑" pitchFamily="34" charset="-122"/>
            </a:endParaRPr>
          </a:p>
        </p:txBody>
      </p:sp>
      <p:sp>
        <p:nvSpPr>
          <p:cNvPr id="4" name="圆角矩形 3"/>
          <p:cNvSpPr/>
          <p:nvPr/>
        </p:nvSpPr>
        <p:spPr bwMode="auto">
          <a:xfrm>
            <a:off x="1835696" y="5517232"/>
            <a:ext cx="5544616" cy="79208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TextBox 11"/>
          <p:cNvSpPr txBox="1"/>
          <p:nvPr/>
        </p:nvSpPr>
        <p:spPr>
          <a:xfrm>
            <a:off x="1943708" y="5713221"/>
            <a:ext cx="5328591"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针对不同疾病的数据录入界面动态配置技术</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987031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lvl="0" eaLnBrk="1" fontAlgn="base" hangingPunct="1">
              <a:spcBef>
                <a:spcPct val="0"/>
              </a:spcBef>
              <a:spcAft>
                <a:spcPct val="0"/>
              </a:spcAft>
            </a:pPr>
            <a:r>
              <a:rPr lang="en-US" altLang="zh-CN" sz="2800" b="1" dirty="0">
                <a:solidFill>
                  <a:srgbClr val="FFFFFF"/>
                </a:solidFill>
                <a:latin typeface="Times New Roman" pitchFamily="18" charset="0"/>
                <a:ea typeface="黑体" pitchFamily="49" charset="-122"/>
                <a:cs typeface="Times New Roman" pitchFamily="18" charset="0"/>
              </a:rPr>
              <a:t>2.</a:t>
            </a:r>
            <a:r>
              <a:rPr lang="zh-CN" altLang="en-US" sz="2800" b="1" dirty="0">
                <a:solidFill>
                  <a:srgbClr val="FFFFFF"/>
                </a:solidFill>
                <a:latin typeface="Times New Roman" pitchFamily="18" charset="0"/>
                <a:ea typeface="黑体" pitchFamily="49" charset="-122"/>
                <a:cs typeface="Times New Roman" pitchFamily="18" charset="0"/>
              </a:rPr>
              <a:t>问诊界面动态配置技术</a:t>
            </a:r>
          </a:p>
        </p:txBody>
      </p: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9240" y="1723602"/>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489662" y="2880890"/>
            <a:ext cx="1581885" cy="369332"/>
          </a:xfrm>
          <a:prstGeom prst="rect">
            <a:avLst/>
          </a:prstGeom>
          <a:noFill/>
        </p:spPr>
        <p:txBody>
          <a:bodyPr wrap="square" rtlCol="0">
            <a:spAutoFit/>
          </a:bodyPr>
          <a:lstStyle>
            <a:defPPr>
              <a:defRPr lang="zh-CN"/>
            </a:defPPr>
            <a:lvl1pPr>
              <a:defRPr>
                <a:latin typeface="微软雅黑" pitchFamily="34" charset="-122"/>
                <a:ea typeface="微软雅黑" pitchFamily="34" charset="-122"/>
              </a:defRPr>
            </a:lvl1pPr>
          </a:lstStyle>
          <a:p>
            <a:r>
              <a:rPr lang="zh-CN" altLang="en-US" dirty="0"/>
              <a:t>整理数据需求</a:t>
            </a:r>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81" y="1817289"/>
            <a:ext cx="1329224" cy="10194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332258" y="2899459"/>
            <a:ext cx="2043515"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界面模板设计工具</a:t>
            </a:r>
            <a:endParaRPr lang="zh-CN" altLang="en-US" dirty="0">
              <a:latin typeface="微软雅黑" pitchFamily="34" charset="-122"/>
              <a:ea typeface="微软雅黑" pitchFamily="34" charset="-122"/>
            </a:endParaRPr>
          </a:p>
        </p:txBody>
      </p:sp>
      <p:pic>
        <p:nvPicPr>
          <p:cNvPr id="31" name="Picture 4" descr="D:\basic tool\QQ\文档\794460205\Image\XFA]N@570W_3WUP2V{1(YJ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080" y="1694383"/>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711895" y="2191138"/>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右箭头 32"/>
          <p:cNvSpPr/>
          <p:nvPr/>
        </p:nvSpPr>
        <p:spPr bwMode="auto">
          <a:xfrm>
            <a:off x="5802707" y="2064827"/>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7" name="右箭头 36"/>
          <p:cNvSpPr/>
          <p:nvPr/>
        </p:nvSpPr>
        <p:spPr bwMode="auto">
          <a:xfrm>
            <a:off x="4274009" y="2142131"/>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39" name="Picture 10" descr="D:\毕设\pictrute\document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3323" y="2064827"/>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944289" y="2808278"/>
            <a:ext cx="1211392"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生成页面配置文件</a:t>
            </a:r>
            <a:endParaRPr lang="zh-CN" altLang="en-US"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4831" y="3691983"/>
            <a:ext cx="5617659" cy="2440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714080" y="2957293"/>
            <a:ext cx="15841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系统显示页面</a:t>
            </a:r>
            <a:endParaRPr lang="zh-CN" altLang="en-US" dirty="0">
              <a:latin typeface="微软雅黑" pitchFamily="34" charset="-122"/>
              <a:ea typeface="微软雅黑" pitchFamily="34" charset="-122"/>
            </a:endParaRPr>
          </a:p>
        </p:txBody>
      </p:sp>
      <p:sp>
        <p:nvSpPr>
          <p:cNvPr id="3" name="TextBox 2"/>
          <p:cNvSpPr txBox="1"/>
          <p:nvPr/>
        </p:nvSpPr>
        <p:spPr>
          <a:xfrm>
            <a:off x="773700" y="1196752"/>
            <a:ext cx="3117115" cy="369332"/>
          </a:xfrm>
          <a:prstGeom prst="rect">
            <a:avLst/>
          </a:prstGeom>
          <a:noFill/>
        </p:spPr>
        <p:txBody>
          <a:bodyPr wrap="square" rtlCol="0">
            <a:spAutoFit/>
          </a:bodyPr>
          <a:lstStyle>
            <a:defPPr>
              <a:defRPr lang="zh-CN"/>
            </a:defPPr>
            <a:lvl1pPr>
              <a:defRPr>
                <a:latin typeface="微软雅黑" pitchFamily="34" charset="-122"/>
                <a:ea typeface="微软雅黑" pitchFamily="34" charset="-122"/>
              </a:defRPr>
            </a:lvl1pPr>
          </a:lstStyle>
          <a:p>
            <a:r>
              <a:rPr lang="zh-CN" altLang="en-US" dirty="0"/>
              <a:t>问诊界面配置流程</a:t>
            </a:r>
          </a:p>
        </p:txBody>
      </p:sp>
      <p:sp>
        <p:nvSpPr>
          <p:cNvPr id="17" name="TextBox 16"/>
          <p:cNvSpPr txBox="1"/>
          <p:nvPr/>
        </p:nvSpPr>
        <p:spPr>
          <a:xfrm>
            <a:off x="3203848" y="6228060"/>
            <a:ext cx="2346137" cy="369332"/>
          </a:xfrm>
          <a:prstGeom prst="rect">
            <a:avLst/>
          </a:prstGeom>
          <a:noFill/>
        </p:spPr>
        <p:txBody>
          <a:bodyPr wrap="square" rtlCol="0">
            <a:spAutoFit/>
          </a:bodyPr>
          <a:lstStyle>
            <a:defPPr>
              <a:defRPr lang="zh-CN"/>
            </a:defPPr>
            <a:lvl1pPr>
              <a:defRPr>
                <a:latin typeface="微软雅黑" pitchFamily="34" charset="-122"/>
                <a:ea typeface="微软雅黑" pitchFamily="34" charset="-122"/>
              </a:defRPr>
            </a:lvl1pPr>
          </a:lstStyle>
          <a:p>
            <a:r>
              <a:rPr lang="zh-CN" altLang="en-US" dirty="0"/>
              <a:t>问诊</a:t>
            </a:r>
            <a:r>
              <a:rPr lang="zh-CN" altLang="en-US" dirty="0" smtClean="0"/>
              <a:t>界面数据交互</a:t>
            </a:r>
            <a:endParaRPr lang="zh-CN" altLang="en-US" dirty="0"/>
          </a:p>
        </p:txBody>
      </p:sp>
    </p:spTree>
    <p:extLst>
      <p:ext uri="{BB962C8B-B14F-4D97-AF65-F5344CB8AC3E}">
        <p14:creationId xmlns:p14="http://schemas.microsoft.com/office/powerpoint/2010/main" val="767631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r>
              <a:rPr lang="en-US" altLang="zh-CN" sz="2800" b="1" dirty="0">
                <a:solidFill>
                  <a:srgbClr val="FFFFFF"/>
                </a:solidFill>
                <a:latin typeface="Times New Roman" pitchFamily="18" charset="0"/>
                <a:ea typeface="黑体" pitchFamily="49" charset="-122"/>
                <a:cs typeface="Times New Roman" pitchFamily="18" charset="0"/>
              </a:rPr>
              <a:t>.</a:t>
            </a:r>
            <a:r>
              <a:rPr lang="zh-CN" altLang="en-US" sz="2800" b="1" dirty="0" smtClean="0">
                <a:solidFill>
                  <a:srgbClr val="FFFFFF"/>
                </a:solidFill>
                <a:latin typeface="Times New Roman" pitchFamily="18" charset="0"/>
                <a:ea typeface="黑体" pitchFamily="49" charset="-122"/>
                <a:cs typeface="Times New Roman" pitchFamily="18" charset="0"/>
              </a:rPr>
              <a:t>面向</a:t>
            </a:r>
            <a:r>
              <a:rPr lang="zh-CN" altLang="en-US" sz="2800" b="1" dirty="0">
                <a:solidFill>
                  <a:srgbClr val="FFFFFF"/>
                </a:solidFill>
                <a:latin typeface="Times New Roman" pitchFamily="18" charset="0"/>
                <a:ea typeface="黑体" pitchFamily="49" charset="-122"/>
                <a:cs typeface="Times New Roman" pitchFamily="18" charset="0"/>
              </a:rPr>
              <a:t>服务架构的推理引擎构建技术</a:t>
            </a:r>
          </a:p>
          <a:p>
            <a:pPr fontAlgn="base">
              <a:spcBef>
                <a:spcPct val="0"/>
              </a:spcBef>
              <a:spcAft>
                <a:spcPct val="0"/>
              </a:spcAft>
            </a:pP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235" y="3140968"/>
            <a:ext cx="726763" cy="2901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123328"/>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010" y="3123328"/>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3704468" y="3029934"/>
            <a:ext cx="1735063"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语言平台各异</a:t>
            </a:r>
            <a:endParaRPr lang="zh-CN" altLang="en-US" dirty="0">
              <a:latin typeface="微软雅黑" pitchFamily="34" charset="-122"/>
              <a:ea typeface="微软雅黑" pitchFamily="34" charset="-122"/>
            </a:endParaRPr>
          </a:p>
        </p:txBody>
      </p:sp>
      <p:pic>
        <p:nvPicPr>
          <p:cNvPr id="26" name="Picture 2" descr="D:\毕设\pictrute\安防.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1190" y="1626408"/>
            <a:ext cx="1425794" cy="122413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444780" y="1315341"/>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30" name="TextBox 29"/>
          <p:cNvSpPr txBox="1"/>
          <p:nvPr/>
        </p:nvSpPr>
        <p:spPr>
          <a:xfrm>
            <a:off x="7265235" y="1340768"/>
            <a:ext cx="1224136" cy="307777"/>
          </a:xfrm>
          <a:prstGeom prst="rect">
            <a:avLst/>
          </a:prstGeom>
          <a:noFill/>
        </p:spPr>
        <p:txBody>
          <a:bodyPr wrap="square" rtlCol="0">
            <a:spAutoFit/>
          </a:bodyPr>
          <a:lstStyle/>
          <a:p>
            <a:r>
              <a:rPr lang="zh-CN" altLang="en-US" sz="1400" dirty="0"/>
              <a:t>决策树</a:t>
            </a:r>
          </a:p>
        </p:txBody>
      </p:sp>
      <p:pic>
        <p:nvPicPr>
          <p:cNvPr id="31" name="Picture 5" descr="C:\Users\FGJ\AppData\Roaming\Tencent\Users\794460205\QQ\WinTemp\RichOle\%6}CWB4@(E(QA~N@2DX01X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5235" y="1819397"/>
            <a:ext cx="1421565" cy="111483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045412" y="1340768"/>
            <a:ext cx="1735063"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推理方法多种</a:t>
            </a:r>
            <a:endParaRPr lang="zh-CN" altLang="en-US" dirty="0">
              <a:latin typeface="微软雅黑" pitchFamily="34" charset="-122"/>
              <a:ea typeface="微软雅黑" pitchFamily="34" charset="-122"/>
            </a:endParaRPr>
          </a:p>
        </p:txBody>
      </p:sp>
      <p:pic>
        <p:nvPicPr>
          <p:cNvPr id="18" name="Picture 1" descr="C:\Users\FGJ\AppData\Roaming\Tencent\Users\794460205\QQ\WinTemp\RichOle\V$5}{0S`L0N10G@_L{4KCH5.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4087" y="3933056"/>
            <a:ext cx="2451606" cy="1806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00146" y="6237312"/>
            <a:ext cx="396044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基于</a:t>
            </a:r>
            <a:r>
              <a:rPr lang="en-US" altLang="zh-CN" dirty="0" err="1" smtClean="0">
                <a:latin typeface="微软雅黑" pitchFamily="34" charset="-122"/>
                <a:ea typeface="微软雅黑" pitchFamily="34" charset="-122"/>
              </a:rPr>
              <a:t>WebService</a:t>
            </a:r>
            <a:r>
              <a:rPr lang="zh-CN" altLang="en-US" dirty="0" smtClean="0">
                <a:latin typeface="微软雅黑" pitchFamily="34" charset="-122"/>
                <a:ea typeface="微软雅黑" pitchFamily="34" charset="-122"/>
              </a:rPr>
              <a:t>的推理引擎服务</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3</a:t>
            </a:r>
            <a:r>
              <a:rPr lang="en-US" altLang="zh-CN" sz="2800" b="1" dirty="0">
                <a:solidFill>
                  <a:srgbClr val="FFFFFF"/>
                </a:solidFill>
                <a:latin typeface="Times New Roman" pitchFamily="18" charset="0"/>
                <a:ea typeface="黑体" pitchFamily="49" charset="-122"/>
                <a:cs typeface="Times New Roman" pitchFamily="18" charset="0"/>
              </a:rPr>
              <a:t>.</a:t>
            </a:r>
            <a:r>
              <a:rPr lang="zh-CN" altLang="en-US" sz="2800" b="1" dirty="0" smtClean="0">
                <a:solidFill>
                  <a:srgbClr val="FFFFFF"/>
                </a:solidFill>
                <a:latin typeface="Times New Roman" pitchFamily="18" charset="0"/>
                <a:ea typeface="黑体" pitchFamily="49" charset="-122"/>
                <a:cs typeface="Times New Roman" pitchFamily="18" charset="0"/>
              </a:rPr>
              <a:t>面向</a:t>
            </a:r>
            <a:r>
              <a:rPr lang="zh-CN" altLang="en-US" sz="2800" b="1" dirty="0">
                <a:solidFill>
                  <a:srgbClr val="FFFFFF"/>
                </a:solidFill>
                <a:latin typeface="Times New Roman" pitchFamily="18" charset="0"/>
                <a:ea typeface="黑体" pitchFamily="49" charset="-122"/>
                <a:cs typeface="Times New Roman" pitchFamily="18" charset="0"/>
              </a:rPr>
              <a:t>服务架构的推理引擎构建技术</a:t>
            </a:r>
          </a:p>
          <a:p>
            <a:pPr fontAlgn="base">
              <a:spcBef>
                <a:spcPct val="0"/>
              </a:spcBef>
              <a:spcAft>
                <a:spcPct val="0"/>
              </a:spcAft>
            </a:pPr>
            <a:endParaRPr lang="zh-CN" altLang="en-US" sz="2800" b="1" i="1" dirty="0">
              <a:solidFill>
                <a:srgbClr val="FFFFFF"/>
              </a:solidFill>
              <a:latin typeface="Times New Roman" pitchFamily="18" charset="0"/>
              <a:ea typeface="黑体" pitchFamily="49" charset="-122"/>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362365916"/>
              </p:ext>
            </p:extLst>
          </p:nvPr>
        </p:nvGraphicFramePr>
        <p:xfrm>
          <a:off x="683568" y="1556792"/>
          <a:ext cx="6886578" cy="3024336"/>
        </p:xfrm>
        <a:graphic>
          <a:graphicData uri="http://schemas.openxmlformats.org/presentationml/2006/ole">
            <mc:AlternateContent xmlns:mc="http://schemas.openxmlformats.org/markup-compatibility/2006">
              <mc:Choice xmlns:v="urn:schemas-microsoft-com:vml" Requires="v">
                <p:oleObj spid="_x0000_s14338" name="Visio" r:id="rId4" imgW="10671602" imgH="5671080" progId="Visio.Drawing.11">
                  <p:embed/>
                </p:oleObj>
              </mc:Choice>
              <mc:Fallback>
                <p:oleObj name="Visio" r:id="rId4" imgW="10671602" imgH="56710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556792"/>
                        <a:ext cx="6886578" cy="3024336"/>
                      </a:xfrm>
                      <a:prstGeom prst="rect">
                        <a:avLst/>
                      </a:prstGeom>
                      <a:noFill/>
                      <a:ln>
                        <a:noFill/>
                      </a:ln>
                    </p:spPr>
                  </p:pic>
                </p:oleObj>
              </mc:Fallback>
            </mc:AlternateContent>
          </a:graphicData>
        </a:graphic>
      </p:graphicFrame>
      <p:sp>
        <p:nvSpPr>
          <p:cNvPr id="3" name="TextBox 2"/>
          <p:cNvSpPr txBox="1"/>
          <p:nvPr/>
        </p:nvSpPr>
        <p:spPr>
          <a:xfrm>
            <a:off x="1403648" y="4869160"/>
            <a:ext cx="396044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基于</a:t>
            </a:r>
            <a:r>
              <a:rPr lang="en-US" altLang="zh-CN" dirty="0" err="1" smtClean="0">
                <a:latin typeface="微软雅黑" pitchFamily="34" charset="-122"/>
                <a:ea typeface="微软雅黑" pitchFamily="34" charset="-122"/>
              </a:rPr>
              <a:t>WebService</a:t>
            </a:r>
            <a:r>
              <a:rPr lang="zh-CN" altLang="en-US" dirty="0" smtClean="0">
                <a:latin typeface="微软雅黑" pitchFamily="34" charset="-122"/>
                <a:ea typeface="微软雅黑" pitchFamily="34" charset="-122"/>
              </a:rPr>
              <a:t>的推理引擎服务</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3071146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5" name="圆角矩形 57364"/>
          <p:cNvSpPr/>
          <p:nvPr/>
        </p:nvSpPr>
        <p:spPr bwMode="auto">
          <a:xfrm>
            <a:off x="2483768" y="1310677"/>
            <a:ext cx="5400600" cy="5256584"/>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系统架构</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矩形 5"/>
          <p:cNvSpPr/>
          <p:nvPr/>
        </p:nvSpPr>
        <p:spPr bwMode="auto">
          <a:xfrm>
            <a:off x="3087773" y="1484784"/>
            <a:ext cx="4392488" cy="1296144"/>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 name="矩形 11"/>
          <p:cNvSpPr/>
          <p:nvPr/>
        </p:nvSpPr>
        <p:spPr bwMode="auto">
          <a:xfrm>
            <a:off x="3087773" y="2996952"/>
            <a:ext cx="4392488" cy="1080120"/>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13" name="矩形 12"/>
          <p:cNvSpPr/>
          <p:nvPr/>
        </p:nvSpPr>
        <p:spPr bwMode="auto">
          <a:xfrm>
            <a:off x="3087773" y="4253606"/>
            <a:ext cx="4392488" cy="1407642"/>
          </a:xfrm>
          <a:prstGeom prst="rect">
            <a:avLst/>
          </a:prstGeom>
          <a:solidFill>
            <a:schemeClr val="accent5"/>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9" name="TextBox 8"/>
          <p:cNvSpPr txBox="1"/>
          <p:nvPr/>
        </p:nvSpPr>
        <p:spPr>
          <a:xfrm>
            <a:off x="3195785" y="1515183"/>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视图层</a:t>
            </a:r>
            <a:endParaRPr lang="zh-CN" altLang="en-US" dirty="0">
              <a:latin typeface="微软雅黑" pitchFamily="34" charset="-122"/>
              <a:ea typeface="微软雅黑" pitchFamily="34" charset="-122"/>
            </a:endParaRPr>
          </a:p>
        </p:txBody>
      </p:sp>
      <p:sp>
        <p:nvSpPr>
          <p:cNvPr id="10" name="TextBox 9"/>
          <p:cNvSpPr txBox="1"/>
          <p:nvPr/>
        </p:nvSpPr>
        <p:spPr>
          <a:xfrm>
            <a:off x="3195785" y="3015640"/>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控制层</a:t>
            </a:r>
            <a:endParaRPr lang="zh-CN" altLang="en-US" dirty="0">
              <a:latin typeface="微软雅黑" pitchFamily="34" charset="-122"/>
              <a:ea typeface="微软雅黑" pitchFamily="34" charset="-122"/>
            </a:endParaRPr>
          </a:p>
        </p:txBody>
      </p:sp>
      <p:sp>
        <p:nvSpPr>
          <p:cNvPr id="14" name="TextBox 13"/>
          <p:cNvSpPr txBox="1"/>
          <p:nvPr/>
        </p:nvSpPr>
        <p:spPr>
          <a:xfrm>
            <a:off x="3133626" y="4407495"/>
            <a:ext cx="288032"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模型层</a:t>
            </a:r>
            <a:endParaRPr lang="zh-CN" altLang="en-US" dirty="0">
              <a:latin typeface="微软雅黑" pitchFamily="34" charset="-122"/>
              <a:ea typeface="微软雅黑" pitchFamily="34" charset="-122"/>
            </a:endParaRPr>
          </a:p>
        </p:txBody>
      </p:sp>
      <p:sp>
        <p:nvSpPr>
          <p:cNvPr id="15" name="矩形 14"/>
          <p:cNvSpPr/>
          <p:nvPr/>
        </p:nvSpPr>
        <p:spPr bwMode="auto">
          <a:xfrm>
            <a:off x="3771849" y="1628799"/>
            <a:ext cx="2376264" cy="93610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6" name="流程图: 多文档 15"/>
          <p:cNvSpPr/>
          <p:nvPr/>
        </p:nvSpPr>
        <p:spPr bwMode="auto">
          <a:xfrm>
            <a:off x="3951869" y="1691468"/>
            <a:ext cx="720080" cy="786537"/>
          </a:xfrm>
          <a:prstGeom prst="flowChartMultidocumen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7" name="流程图: 可选过程 16"/>
          <p:cNvSpPr/>
          <p:nvPr/>
        </p:nvSpPr>
        <p:spPr bwMode="auto">
          <a:xfrm>
            <a:off x="5256681" y="1691468"/>
            <a:ext cx="711412" cy="519647"/>
          </a:xfrm>
          <a:prstGeom prst="flowChartAlternate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19" name="直接箭头连接符 18"/>
          <p:cNvCxnSpPr/>
          <p:nvPr/>
        </p:nvCxnSpPr>
        <p:spPr bwMode="auto">
          <a:xfrm>
            <a:off x="4743957" y="1944429"/>
            <a:ext cx="512724" cy="29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矩形 21"/>
          <p:cNvSpPr/>
          <p:nvPr/>
        </p:nvSpPr>
        <p:spPr bwMode="auto">
          <a:xfrm>
            <a:off x="6242406" y="1628799"/>
            <a:ext cx="1010919" cy="9453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1" name="矩形 20"/>
          <p:cNvSpPr/>
          <p:nvPr/>
        </p:nvSpPr>
        <p:spPr bwMode="auto">
          <a:xfrm>
            <a:off x="3087773" y="5770006"/>
            <a:ext cx="4392488" cy="504056"/>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3" name="TextBox 22"/>
          <p:cNvSpPr txBox="1"/>
          <p:nvPr/>
        </p:nvSpPr>
        <p:spPr>
          <a:xfrm>
            <a:off x="3390599" y="5845121"/>
            <a:ext cx="3377417"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基础架构 </a:t>
            </a:r>
            <a:r>
              <a:rPr lang="en-US" altLang="zh-CN" dirty="0" smtClean="0">
                <a:latin typeface="微软雅黑" pitchFamily="34" charset="-122"/>
                <a:ea typeface="微软雅黑" pitchFamily="34" charset="-122"/>
              </a:rPr>
              <a:t>——ASP.NET MVC</a:t>
            </a:r>
            <a:endParaRPr lang="zh-CN" altLang="en-US" dirty="0">
              <a:latin typeface="微软雅黑" pitchFamily="34" charset="-122"/>
              <a:ea typeface="微软雅黑" pitchFamily="34" charset="-122"/>
            </a:endParaRPr>
          </a:p>
        </p:txBody>
      </p:sp>
      <p:sp>
        <p:nvSpPr>
          <p:cNvPr id="25" name="TextBox 24"/>
          <p:cNvSpPr txBox="1"/>
          <p:nvPr/>
        </p:nvSpPr>
        <p:spPr>
          <a:xfrm>
            <a:off x="5276325" y="1694183"/>
            <a:ext cx="819929"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录入展示组件</a:t>
            </a:r>
            <a:endParaRPr lang="zh-CN" altLang="en-US" sz="1400" dirty="0">
              <a:latin typeface="微软雅黑" pitchFamily="34" charset="-122"/>
              <a:ea typeface="微软雅黑" pitchFamily="34" charset="-122"/>
            </a:endParaRPr>
          </a:p>
        </p:txBody>
      </p:sp>
      <p:sp>
        <p:nvSpPr>
          <p:cNvPr id="26" name="TextBox 25"/>
          <p:cNvSpPr txBox="1"/>
          <p:nvPr/>
        </p:nvSpPr>
        <p:spPr>
          <a:xfrm>
            <a:off x="3920992" y="1763524"/>
            <a:ext cx="648072"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界面配置文件</a:t>
            </a:r>
            <a:endParaRPr lang="zh-CN" altLang="en-US" sz="1400" dirty="0">
              <a:latin typeface="微软雅黑" pitchFamily="34" charset="-122"/>
              <a:ea typeface="微软雅黑" pitchFamily="34" charset="-122"/>
            </a:endParaRPr>
          </a:p>
        </p:txBody>
      </p:sp>
      <p:sp>
        <p:nvSpPr>
          <p:cNvPr id="28" name="TextBox 27"/>
          <p:cNvSpPr txBox="1"/>
          <p:nvPr/>
        </p:nvSpPr>
        <p:spPr>
          <a:xfrm>
            <a:off x="6320188" y="1835241"/>
            <a:ext cx="855354"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数据交互模块</a:t>
            </a:r>
            <a:endParaRPr lang="zh-CN" altLang="en-US" sz="1400" dirty="0">
              <a:latin typeface="微软雅黑" pitchFamily="34" charset="-122"/>
              <a:ea typeface="微软雅黑" pitchFamily="34" charset="-122"/>
            </a:endParaRPr>
          </a:p>
        </p:txBody>
      </p:sp>
      <p:sp>
        <p:nvSpPr>
          <p:cNvPr id="30" name="矩形 29"/>
          <p:cNvSpPr/>
          <p:nvPr/>
        </p:nvSpPr>
        <p:spPr bwMode="auto">
          <a:xfrm>
            <a:off x="3721435" y="3140966"/>
            <a:ext cx="3606067" cy="79800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47" name="TextBox 57346"/>
          <p:cNvSpPr txBox="1"/>
          <p:nvPr/>
        </p:nvSpPr>
        <p:spPr>
          <a:xfrm>
            <a:off x="2655725" y="2636673"/>
            <a:ext cx="216024" cy="2585323"/>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云</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平</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台</a:t>
            </a:r>
            <a:endParaRPr lang="zh-CN" altLang="en-US" dirty="0">
              <a:latin typeface="微软雅黑" pitchFamily="34" charset="-122"/>
              <a:ea typeface="微软雅黑" pitchFamily="34" charset="-122"/>
            </a:endParaRPr>
          </a:p>
        </p:txBody>
      </p:sp>
      <p:sp>
        <p:nvSpPr>
          <p:cNvPr id="57351" name="矩形 57350"/>
          <p:cNvSpPr/>
          <p:nvPr/>
        </p:nvSpPr>
        <p:spPr bwMode="auto">
          <a:xfrm>
            <a:off x="3951869" y="3190538"/>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系统登录</a:t>
            </a:r>
          </a:p>
        </p:txBody>
      </p:sp>
      <p:sp>
        <p:nvSpPr>
          <p:cNvPr id="57352" name="矩形 57351"/>
          <p:cNvSpPr/>
          <p:nvPr/>
        </p:nvSpPr>
        <p:spPr bwMode="auto">
          <a:xfrm>
            <a:off x="5082777" y="3183625"/>
            <a:ext cx="1389372" cy="3081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新入病人信息</a:t>
            </a:r>
          </a:p>
        </p:txBody>
      </p:sp>
      <p:sp>
        <p:nvSpPr>
          <p:cNvPr id="41" name="矩形 40"/>
          <p:cNvSpPr/>
          <p:nvPr/>
        </p:nvSpPr>
        <p:spPr bwMode="auto">
          <a:xfrm>
            <a:off x="5500041" y="3537012"/>
            <a:ext cx="936104"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问诊流程</a:t>
            </a:r>
          </a:p>
        </p:txBody>
      </p:sp>
      <p:sp>
        <p:nvSpPr>
          <p:cNvPr id="42" name="矩形 41"/>
          <p:cNvSpPr/>
          <p:nvPr/>
        </p:nvSpPr>
        <p:spPr bwMode="auto">
          <a:xfrm>
            <a:off x="3853736" y="3539967"/>
            <a:ext cx="1515761" cy="32699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病人</a:t>
            </a:r>
            <a:r>
              <a:rPr lang="zh-CN" altLang="en-US" sz="1400" dirty="0">
                <a:latin typeface="微软雅黑" pitchFamily="34" charset="-122"/>
                <a:ea typeface="微软雅黑" pitchFamily="34" charset="-122"/>
              </a:rPr>
              <a:t>信息</a:t>
            </a:r>
            <a:r>
              <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rPr>
              <a:t>查询</a:t>
            </a:r>
          </a:p>
        </p:txBody>
      </p:sp>
      <p:sp>
        <p:nvSpPr>
          <p:cNvPr id="43" name="矩形 42"/>
          <p:cNvSpPr/>
          <p:nvPr/>
        </p:nvSpPr>
        <p:spPr bwMode="auto">
          <a:xfrm>
            <a:off x="6546327" y="3220842"/>
            <a:ext cx="706998" cy="643163"/>
          </a:xfrm>
          <a:prstGeom prst="rect">
            <a:avLst/>
          </a:prstGeom>
          <a:solidFill>
            <a:schemeClr val="accent1"/>
          </a:solidFill>
          <a:ln w="9525" cap="flat" cmpd="sng" algn="ctr">
            <a:solidFill>
              <a:schemeClr val="bg2">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7353" name="TextBox 57352"/>
          <p:cNvSpPr txBox="1"/>
          <p:nvPr/>
        </p:nvSpPr>
        <p:spPr>
          <a:xfrm>
            <a:off x="6546327" y="3263411"/>
            <a:ext cx="864097" cy="523220"/>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新业务逻辑</a:t>
            </a:r>
            <a:endParaRPr lang="zh-CN" altLang="en-US" sz="1400" dirty="0">
              <a:latin typeface="微软雅黑" pitchFamily="34" charset="-122"/>
              <a:ea typeface="微软雅黑" pitchFamily="34" charset="-122"/>
            </a:endParaRPr>
          </a:p>
        </p:txBody>
      </p:sp>
      <p:sp>
        <p:nvSpPr>
          <p:cNvPr id="57354" name="TextBox 57353"/>
          <p:cNvSpPr txBox="1"/>
          <p:nvPr/>
        </p:nvSpPr>
        <p:spPr>
          <a:xfrm>
            <a:off x="4279385" y="2262227"/>
            <a:ext cx="1489882"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问诊流程页面</a:t>
            </a:r>
            <a:endParaRPr lang="zh-CN" altLang="en-US" sz="1400" dirty="0">
              <a:latin typeface="微软雅黑" pitchFamily="34" charset="-122"/>
              <a:ea typeface="微软雅黑" pitchFamily="34" charset="-122"/>
            </a:endParaRPr>
          </a:p>
        </p:txBody>
      </p:sp>
      <p:sp>
        <p:nvSpPr>
          <p:cNvPr id="57355" name="矩形 57354"/>
          <p:cNvSpPr/>
          <p:nvPr/>
        </p:nvSpPr>
        <p:spPr bwMode="auto">
          <a:xfrm>
            <a:off x="3721435" y="4638326"/>
            <a:ext cx="1648062"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57356" name="矩形 57355"/>
          <p:cNvSpPr/>
          <p:nvPr/>
        </p:nvSpPr>
        <p:spPr bwMode="auto">
          <a:xfrm>
            <a:off x="5686288" y="4638326"/>
            <a:ext cx="1641213" cy="85402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dirty="0">
              <a:latin typeface="微软雅黑" pitchFamily="34" charset="-122"/>
              <a:ea typeface="微软雅黑" pitchFamily="34" charset="-122"/>
            </a:endParaRPr>
          </a:p>
        </p:txBody>
      </p:sp>
      <p:sp>
        <p:nvSpPr>
          <p:cNvPr id="57357" name="流程图: 磁盘 57356"/>
          <p:cNvSpPr/>
          <p:nvPr/>
        </p:nvSpPr>
        <p:spPr bwMode="auto">
          <a:xfrm>
            <a:off x="3748482" y="46480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58" name="爆炸形 1 57357"/>
          <p:cNvSpPr/>
          <p:nvPr/>
        </p:nvSpPr>
        <p:spPr bwMode="auto">
          <a:xfrm>
            <a:off x="4672951" y="465397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50" name="直接箭头连接符 49"/>
          <p:cNvCxnSpPr/>
          <p:nvPr/>
        </p:nvCxnSpPr>
        <p:spPr bwMode="auto">
          <a:xfrm flipV="1">
            <a:off x="4260708" y="4827670"/>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 name="爆炸形 1 51"/>
          <p:cNvSpPr/>
          <p:nvPr/>
        </p:nvSpPr>
        <p:spPr bwMode="auto">
          <a:xfrm>
            <a:off x="4757972" y="4646713"/>
            <a:ext cx="432048" cy="461664"/>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1" name="矩形 57360"/>
          <p:cNvSpPr/>
          <p:nvPr/>
        </p:nvSpPr>
        <p:spPr bwMode="auto">
          <a:xfrm>
            <a:off x="6460705" y="4844661"/>
            <a:ext cx="792619" cy="54814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5" name="流程图: 磁盘 54"/>
          <p:cNvSpPr/>
          <p:nvPr/>
        </p:nvSpPr>
        <p:spPr bwMode="auto">
          <a:xfrm>
            <a:off x="5730601" y="4714011"/>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6" name="流程图: 磁盘 55"/>
          <p:cNvSpPr/>
          <p:nvPr/>
        </p:nvSpPr>
        <p:spPr bwMode="auto">
          <a:xfrm>
            <a:off x="5900011" y="4865250"/>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 name="流程图: 磁盘 56"/>
          <p:cNvSpPr/>
          <p:nvPr/>
        </p:nvSpPr>
        <p:spPr bwMode="auto">
          <a:xfrm>
            <a:off x="3900882" y="4800488"/>
            <a:ext cx="338820" cy="46166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2" name="TextBox 57361"/>
          <p:cNvSpPr txBox="1"/>
          <p:nvPr/>
        </p:nvSpPr>
        <p:spPr>
          <a:xfrm>
            <a:off x="3721957" y="5184575"/>
            <a:ext cx="773617"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知识库</a:t>
            </a:r>
            <a:endParaRPr lang="zh-CN" altLang="en-US" sz="1400" dirty="0">
              <a:latin typeface="微软雅黑" pitchFamily="34" charset="-122"/>
              <a:ea typeface="微软雅黑" pitchFamily="34" charset="-122"/>
            </a:endParaRPr>
          </a:p>
        </p:txBody>
      </p:sp>
      <p:sp>
        <p:nvSpPr>
          <p:cNvPr id="57363" name="TextBox 57362"/>
          <p:cNvSpPr txBox="1"/>
          <p:nvPr/>
        </p:nvSpPr>
        <p:spPr>
          <a:xfrm>
            <a:off x="4436145" y="5159747"/>
            <a:ext cx="1047671"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推理引擎</a:t>
            </a:r>
            <a:endParaRPr lang="zh-CN" altLang="en-US" sz="1400" dirty="0">
              <a:latin typeface="微软雅黑" pitchFamily="34" charset="-122"/>
              <a:ea typeface="微软雅黑" pitchFamily="34" charset="-122"/>
            </a:endParaRPr>
          </a:p>
        </p:txBody>
      </p:sp>
      <p:sp>
        <p:nvSpPr>
          <p:cNvPr id="57364" name="TextBox 57363"/>
          <p:cNvSpPr txBox="1"/>
          <p:nvPr/>
        </p:nvSpPr>
        <p:spPr>
          <a:xfrm>
            <a:off x="6398932" y="4878920"/>
            <a:ext cx="1095455" cy="523220"/>
          </a:xfrm>
          <a:prstGeom prst="rect">
            <a:avLst/>
          </a:prstGeom>
          <a:noFill/>
        </p:spPr>
        <p:txBody>
          <a:bodyPr wrap="square" rtlCol="0">
            <a:spAutoFit/>
          </a:bodyPr>
          <a:lstStyle/>
          <a:p>
            <a:r>
              <a:rPr lang="en-US" altLang="zh-CN" sz="1400" dirty="0" err="1" smtClean="0">
                <a:latin typeface="微软雅黑" pitchFamily="34" charset="-122"/>
                <a:ea typeface="微软雅黑" pitchFamily="34" charset="-122"/>
              </a:rPr>
              <a:t>MongoDB</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存储方案</a:t>
            </a:r>
            <a:endParaRPr lang="zh-CN" altLang="en-US" sz="1400" dirty="0">
              <a:latin typeface="微软雅黑" pitchFamily="34" charset="-122"/>
              <a:ea typeface="微软雅黑" pitchFamily="34" charset="-122"/>
            </a:endParaRPr>
          </a:p>
        </p:txBody>
      </p:sp>
      <p:sp>
        <p:nvSpPr>
          <p:cNvPr id="61" name="TextBox 60"/>
          <p:cNvSpPr txBox="1"/>
          <p:nvPr/>
        </p:nvSpPr>
        <p:spPr>
          <a:xfrm>
            <a:off x="5687089" y="5212117"/>
            <a:ext cx="773617" cy="307777"/>
          </a:xfrm>
          <a:prstGeom prst="rect">
            <a:avLst/>
          </a:prstGeom>
          <a:noFill/>
        </p:spPr>
        <p:txBody>
          <a:bodyPr wrap="square" rtlCol="0">
            <a:spAutoFit/>
          </a:bodyPr>
          <a:lstStyle/>
          <a:p>
            <a:r>
              <a:rPr lang="zh-CN" altLang="en-US" sz="1400" dirty="0">
                <a:latin typeface="微软雅黑" pitchFamily="34" charset="-122"/>
                <a:ea typeface="微软雅黑" pitchFamily="34" charset="-122"/>
              </a:rPr>
              <a:t>数据</a:t>
            </a:r>
            <a:r>
              <a:rPr lang="zh-CN" altLang="en-US" sz="1400" dirty="0" smtClean="0">
                <a:latin typeface="微软雅黑" pitchFamily="34" charset="-122"/>
                <a:ea typeface="微软雅黑" pitchFamily="34" charset="-122"/>
              </a:rPr>
              <a:t>库</a:t>
            </a:r>
            <a:endParaRPr lang="zh-CN" altLang="en-US" sz="1400" dirty="0">
              <a:latin typeface="微软雅黑" pitchFamily="34" charset="-122"/>
              <a:ea typeface="微软雅黑" pitchFamily="34" charset="-122"/>
            </a:endParaRPr>
          </a:p>
        </p:txBody>
      </p:sp>
      <p:sp>
        <p:nvSpPr>
          <p:cNvPr id="57366" name="矩形 57365"/>
          <p:cNvSpPr/>
          <p:nvPr/>
        </p:nvSpPr>
        <p:spPr bwMode="auto">
          <a:xfrm>
            <a:off x="3977561" y="4245782"/>
            <a:ext cx="1127438" cy="4003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4" name="TextBox 63"/>
          <p:cNvSpPr txBox="1"/>
          <p:nvPr/>
        </p:nvSpPr>
        <p:spPr>
          <a:xfrm>
            <a:off x="3932053" y="4253606"/>
            <a:ext cx="1396834"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推理引擎接口</a:t>
            </a:r>
            <a:endParaRPr lang="zh-CN" altLang="en-US" sz="1400" dirty="0">
              <a:latin typeface="微软雅黑" pitchFamily="34" charset="-122"/>
              <a:ea typeface="微软雅黑" pitchFamily="34" charset="-122"/>
            </a:endParaRPr>
          </a:p>
        </p:txBody>
      </p:sp>
      <p:cxnSp>
        <p:nvCxnSpPr>
          <p:cNvPr id="65" name="直接箭头连接符 64"/>
          <p:cNvCxnSpPr/>
          <p:nvPr/>
        </p:nvCxnSpPr>
        <p:spPr bwMode="auto">
          <a:xfrm flipV="1">
            <a:off x="6188468" y="5099019"/>
            <a:ext cx="318426" cy="437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7367" name="矩形 57366"/>
          <p:cNvSpPr/>
          <p:nvPr/>
        </p:nvSpPr>
        <p:spPr bwMode="auto">
          <a:xfrm>
            <a:off x="5968093" y="4253606"/>
            <a:ext cx="1207449" cy="3847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68" name="TextBox 57367"/>
          <p:cNvSpPr txBox="1"/>
          <p:nvPr/>
        </p:nvSpPr>
        <p:spPr>
          <a:xfrm>
            <a:off x="5968093" y="4253606"/>
            <a:ext cx="1285231"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数据访问接口</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3423148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视图层：数据录入展示组件</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843" y="3739670"/>
            <a:ext cx="3082677" cy="245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FGJ\AppData\Roaming\Tencent\Users\794460205\QQ\WinTemp\RichOle\_[C3_3FRDKSI9F}A@HD(EV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4437112"/>
            <a:ext cx="2252850" cy="138393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894" y="4437109"/>
            <a:ext cx="2242822" cy="138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11788" y="3645024"/>
            <a:ext cx="252028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基本信息录入界面</a:t>
            </a:r>
            <a:endParaRPr lang="zh-CN" altLang="en-US" dirty="0">
              <a:latin typeface="微软雅黑" pitchFamily="34" charset="-122"/>
              <a:ea typeface="微软雅黑" pitchFamily="34" charset="-122"/>
            </a:endParaRPr>
          </a:p>
        </p:txBody>
      </p:sp>
      <p:sp>
        <p:nvSpPr>
          <p:cNvPr id="4" name="TextBox 3"/>
          <p:cNvSpPr txBox="1"/>
          <p:nvPr/>
        </p:nvSpPr>
        <p:spPr>
          <a:xfrm>
            <a:off x="4067944" y="6191610"/>
            <a:ext cx="1786411"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问诊界面</a:t>
            </a:r>
            <a:endParaRPr lang="zh-CN" altLang="en-US" dirty="0">
              <a:latin typeface="微软雅黑" pitchFamily="34" charset="-122"/>
              <a:ea typeface="微软雅黑" pitchFamily="34" charset="-122"/>
            </a:endParaRPr>
          </a:p>
        </p:txBody>
      </p:sp>
      <p:sp>
        <p:nvSpPr>
          <p:cNvPr id="5" name="TextBox 4"/>
          <p:cNvSpPr txBox="1"/>
          <p:nvPr/>
        </p:nvSpPr>
        <p:spPr>
          <a:xfrm>
            <a:off x="1403648" y="3592811"/>
            <a:ext cx="15841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系统登录界面</a:t>
            </a:r>
            <a:endParaRPr lang="zh-CN" altLang="en-US" dirty="0">
              <a:latin typeface="微软雅黑" pitchFamily="34" charset="-122"/>
              <a:ea typeface="微软雅黑" pitchFamily="34" charset="-122"/>
            </a:endParaRPr>
          </a:p>
        </p:txBody>
      </p:sp>
      <p:pic>
        <p:nvPicPr>
          <p:cNvPr id="16" name="officeArt object"/>
          <p:cNvPicPr/>
          <p:nvPr/>
        </p:nvPicPr>
        <p:blipFill rotWithShape="1">
          <a:blip r:embed="rId5">
            <a:extLst/>
          </a:blip>
          <a:srcRect/>
          <a:stretch>
            <a:fillRect/>
          </a:stretch>
        </p:blipFill>
        <p:spPr>
          <a:xfrm>
            <a:off x="683568" y="1291254"/>
            <a:ext cx="3145790" cy="2292350"/>
          </a:xfrm>
          <a:prstGeom prst="rect">
            <a:avLst/>
          </a:prstGeom>
          <a:noFill/>
          <a:ln>
            <a:noFill/>
          </a:ln>
          <a:effectLst/>
          <a:extLst/>
        </p:spPr>
      </p:pic>
      <p:pic>
        <p:nvPicPr>
          <p:cNvPr id="17" name="officeArt object"/>
          <p:cNvPicPr/>
          <p:nvPr/>
        </p:nvPicPr>
        <p:blipFill rotWithShape="1">
          <a:blip r:embed="rId6">
            <a:extLst/>
          </a:blip>
          <a:srcRect/>
          <a:stretch>
            <a:fillRect/>
          </a:stretch>
        </p:blipFill>
        <p:spPr>
          <a:xfrm>
            <a:off x="5292080" y="1282046"/>
            <a:ext cx="3176270" cy="2310765"/>
          </a:xfrm>
          <a:prstGeom prst="rect">
            <a:avLst/>
          </a:prstGeom>
          <a:noFill/>
          <a:ln>
            <a:noFill/>
          </a:ln>
          <a:effectLst/>
          <a:extLst/>
        </p:spPr>
      </p:pic>
    </p:spTree>
    <p:extLst>
      <p:ext uri="{BB962C8B-B14F-4D97-AF65-F5344CB8AC3E}">
        <p14:creationId xmlns:p14="http://schemas.microsoft.com/office/powerpoint/2010/main" val="313917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面向社区的疾病诊断决策支持系统设计与开发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20</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控制层</a:t>
            </a:r>
            <a:r>
              <a:rPr lang="en-US" altLang="zh-CN" sz="2800" b="1" dirty="0">
                <a:solidFill>
                  <a:srgbClr val="FFFFFF"/>
                </a:solidFill>
                <a:latin typeface="Times New Roman" pitchFamily="18" charset="0"/>
                <a:ea typeface="黑体" pitchFamily="49" charset="-122"/>
                <a:cs typeface="Times New Roman" pitchFamily="18" charset="0"/>
              </a:rPr>
              <a:t> </a:t>
            </a:r>
            <a:r>
              <a:rPr lang="zh-CN" altLang="en-US" sz="2800" b="1" dirty="0" smtClean="0">
                <a:solidFill>
                  <a:srgbClr val="FFFFFF"/>
                </a:solidFill>
                <a:latin typeface="Times New Roman" pitchFamily="18" charset="0"/>
                <a:ea typeface="黑体" pitchFamily="49" charset="-122"/>
                <a:cs typeface="Times New Roman" pitchFamily="18" charset="0"/>
              </a:rPr>
              <a:t>：系统问诊部分流程图</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99" y="2058830"/>
            <a:ext cx="475252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54586" y="2291497"/>
            <a:ext cx="2592288" cy="646331"/>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医生录入病人基本信息（病人首次就诊）</a:t>
            </a:r>
            <a:endParaRPr lang="en-US" altLang="zh-CN" dirty="0" smtClean="0">
              <a:latin typeface="微软雅黑" pitchFamily="34" charset="-122"/>
              <a:ea typeface="微软雅黑" pitchFamily="34" charset="-122"/>
            </a:endParaRPr>
          </a:p>
        </p:txBody>
      </p:sp>
      <p:sp>
        <p:nvSpPr>
          <p:cNvPr id="8" name="TextBox 7"/>
          <p:cNvSpPr txBox="1"/>
          <p:nvPr/>
        </p:nvSpPr>
        <p:spPr>
          <a:xfrm>
            <a:off x="6446564" y="3140966"/>
            <a:ext cx="2592288" cy="1200329"/>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开始问诊，疾病相关信息收集完毕后，医生使用诊断决策支持功能</a:t>
            </a:r>
            <a:endParaRPr lang="en-US" altLang="zh-CN" dirty="0" smtClean="0">
              <a:latin typeface="微软雅黑" pitchFamily="34" charset="-122"/>
              <a:ea typeface="微软雅黑" pitchFamily="34" charset="-122"/>
            </a:endParaRPr>
          </a:p>
        </p:txBody>
      </p:sp>
      <p:sp>
        <p:nvSpPr>
          <p:cNvPr id="9" name="TextBox 8"/>
          <p:cNvSpPr txBox="1"/>
          <p:nvPr/>
        </p:nvSpPr>
        <p:spPr>
          <a:xfrm>
            <a:off x="6457965" y="4589222"/>
            <a:ext cx="2592288" cy="923330"/>
          </a:xfrm>
          <a:prstGeom prst="rect">
            <a:avLst/>
          </a:prstGeom>
          <a:noFill/>
        </p:spPr>
        <p:txBody>
          <a:bodyPr wrap="square" rtlCol="0">
            <a:spAutoFit/>
          </a:bodyPr>
          <a:lstStyle/>
          <a:p>
            <a:pPr marL="285750" indent="-285750">
              <a:buFont typeface="Wingdings" pitchFamily="2" charset="2"/>
              <a:buChar char="Ø"/>
            </a:pPr>
            <a:r>
              <a:rPr lang="zh-CN" altLang="en-US" dirty="0" smtClean="0">
                <a:latin typeface="微软雅黑" pitchFamily="34" charset="-122"/>
                <a:ea typeface="微软雅黑" pitchFamily="34" charset="-122"/>
              </a:rPr>
              <a:t>医生得出最终诊断结论后，将本次就诊记录保存</a:t>
            </a:r>
            <a:endParaRPr lang="en-US" altLang="zh-CN" dirty="0" smtClean="0">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6206445" cy="4792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251520" y="5661248"/>
            <a:ext cx="6480720" cy="93610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941790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模型层：数据操作</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灯片编号占位符 1"/>
          <p:cNvSpPr txBox="1">
            <a:spLocks/>
          </p:cNvSpPr>
          <p:nvPr/>
        </p:nvSpPr>
        <p:spPr bwMode="auto">
          <a:xfrm>
            <a:off x="6553200" y="6245225"/>
            <a:ext cx="2133600" cy="4762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0" fontAlgn="auto" latinLnBrk="0" hangingPunct="0">
              <a:spcBef>
                <a:spcPts val="0"/>
              </a:spcBef>
              <a:spcAft>
                <a:spcPts val="0"/>
              </a:spcAft>
              <a:defRPr sz="1400" b="0" kern="1200">
                <a:solidFill>
                  <a:schemeClr val="tx1"/>
                </a:solidFill>
                <a:latin typeface="Calibri" pitchFamily="34" charset="0"/>
                <a:ea typeface="宋体" charset="-122"/>
                <a:cs typeface="+mn-cs"/>
              </a:defRPr>
            </a:lvl1pPr>
            <a:lvl2pPr marL="742950" indent="-285750" algn="l" defTabSz="914400" rtl="0" eaLnBrk="0" latinLnBrk="0" hangingPunct="0">
              <a:defRPr sz="1800" kern="1200">
                <a:solidFill>
                  <a:schemeClr val="tx1"/>
                </a:solidFill>
                <a:latin typeface="Calibri" pitchFamily="34" charset="0"/>
                <a:ea typeface="宋体" charset="-122"/>
                <a:cs typeface="+mn-cs"/>
              </a:defRPr>
            </a:lvl2pPr>
            <a:lvl3pPr marL="1143000" indent="-228600" algn="l" defTabSz="914400" rtl="0" eaLnBrk="0" latinLnBrk="0" hangingPunct="0">
              <a:defRPr sz="1800" kern="1200">
                <a:solidFill>
                  <a:schemeClr val="tx1"/>
                </a:solidFill>
                <a:latin typeface="Calibri" pitchFamily="34" charset="0"/>
                <a:ea typeface="宋体" charset="-122"/>
                <a:cs typeface="+mn-cs"/>
              </a:defRPr>
            </a:lvl3pPr>
            <a:lvl4pPr marL="1600200" indent="-228600" algn="l" defTabSz="914400" rtl="0" eaLnBrk="0" latinLnBrk="0" hangingPunct="0">
              <a:defRPr sz="1800" kern="1200">
                <a:solidFill>
                  <a:schemeClr val="tx1"/>
                </a:solidFill>
                <a:latin typeface="Calibri" pitchFamily="34" charset="0"/>
                <a:ea typeface="宋体" charset="-122"/>
                <a:cs typeface="+mn-cs"/>
              </a:defRPr>
            </a:lvl4pPr>
            <a:lvl5pPr marL="2057400" indent="-228600" algn="l" defTabSz="914400" rtl="0" eaLnBrk="0" latinLnBrk="0" hangingPunct="0">
              <a:defRPr sz="1800" kern="1200">
                <a:solidFill>
                  <a:schemeClr val="tx1"/>
                </a:solidFill>
                <a:latin typeface="Calibri" pitchFamily="34" charset="0"/>
                <a:ea typeface="宋体" charset="-122"/>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Calibri" pitchFamily="34" charset="0"/>
                <a:ea typeface="宋体" charset="-122"/>
                <a:cs typeface="+mn-cs"/>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dirty="0" smtClean="0">
              <a:solidFill>
                <a:srgbClr val="000000"/>
              </a:solidFill>
              <a:latin typeface="Arial"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702060172"/>
              </p:ext>
            </p:extLst>
          </p:nvPr>
        </p:nvGraphicFramePr>
        <p:xfrm>
          <a:off x="4860032" y="1196752"/>
          <a:ext cx="3678560" cy="4821728"/>
        </p:xfrm>
        <a:graphic>
          <a:graphicData uri="http://schemas.openxmlformats.org/drawingml/2006/table">
            <a:tbl>
              <a:tblPr firstRow="1" bandRow="1">
                <a:tableStyleId>{5C22544A-7EE6-4342-B048-85BDC9FD1C3A}</a:tableStyleId>
              </a:tblPr>
              <a:tblGrid>
                <a:gridCol w="1296144"/>
                <a:gridCol w="2382416"/>
              </a:tblGrid>
              <a:tr h="365760">
                <a:tc>
                  <a:txBody>
                    <a:bodyPr/>
                    <a:lstStyle/>
                    <a:p>
                      <a:r>
                        <a:rPr lang="zh-CN" altLang="en-US" dirty="0" smtClean="0"/>
                        <a:t>模块</a:t>
                      </a:r>
                      <a:endParaRPr lang="zh-CN" altLang="en-US" dirty="0"/>
                    </a:p>
                  </a:txBody>
                  <a:tcPr/>
                </a:tc>
                <a:tc>
                  <a:txBody>
                    <a:bodyPr/>
                    <a:lstStyle/>
                    <a:p>
                      <a:r>
                        <a:rPr lang="zh-CN" altLang="en-US" dirty="0" smtClean="0"/>
                        <a:t>接口</a:t>
                      </a:r>
                      <a:endParaRPr lang="zh-CN" altLang="en-US" dirty="0"/>
                    </a:p>
                  </a:txBody>
                  <a:tcPr/>
                </a:tc>
              </a:tr>
              <a:tr h="315451">
                <a:tc rowSpan="2">
                  <a:txBody>
                    <a:bodyPr/>
                    <a:lstStyle/>
                    <a:p>
                      <a:r>
                        <a:rPr lang="zh-CN" altLang="en-US" sz="1600" dirty="0" smtClean="0">
                          <a:latin typeface="微软雅黑" pitchFamily="34" charset="-122"/>
                          <a:ea typeface="微软雅黑" pitchFamily="34" charset="-122"/>
                        </a:rPr>
                        <a:t>数据库连接管理模块</a:t>
                      </a:r>
                      <a:endParaRPr lang="zh-CN" altLang="en-US" sz="1600" dirty="0">
                        <a:latin typeface="微软雅黑" pitchFamily="34" charset="-122"/>
                        <a:ea typeface="微软雅黑" pitchFamily="34" charset="-122"/>
                      </a:endParaRPr>
                    </a:p>
                  </a:txBody>
                  <a:tcPr/>
                </a:tc>
                <a:tc>
                  <a:txBody>
                    <a:bodyPr/>
                    <a:lstStyle/>
                    <a:p>
                      <a:r>
                        <a:rPr lang="en-US" altLang="zh-CN" sz="1600" b="0" dirty="0" smtClean="0">
                          <a:latin typeface="Times New Roman" pitchFamily="18" charset="0"/>
                          <a:cs typeface="Times New Roman" pitchFamily="18" charset="0"/>
                        </a:rPr>
                        <a:t>InitializeOne</a:t>
                      </a:r>
                      <a:r>
                        <a:rPr lang="en-US" altLang="zh-CN" sz="1600" b="0" baseline="0" dirty="0" smtClean="0">
                          <a:latin typeface="Times New Roman" pitchFamily="18" charset="0"/>
                          <a:cs typeface="Times New Roman" pitchFamily="18" charset="0"/>
                        </a:rPr>
                        <a:t>Connection</a:t>
                      </a:r>
                      <a:endParaRPr lang="zh-CN" altLang="en-US" sz="1600" b="0" dirty="0">
                        <a:latin typeface="Times New Roman" pitchFamily="18" charset="0"/>
                        <a:cs typeface="Times New Roman" pitchFamily="18" charset="0"/>
                      </a:endParaRPr>
                    </a:p>
                  </a:txBody>
                  <a:tcPr/>
                </a:tc>
              </a:tr>
              <a:tr h="315451">
                <a:tc vMerge="1">
                  <a:txBody>
                    <a:bodyPr/>
                    <a:lstStyle/>
                    <a:p>
                      <a:endParaRPr lang="zh-CN" altLang="en-US"/>
                    </a:p>
                  </a:txBody>
                  <a:tcPr/>
                </a:tc>
                <a:tc>
                  <a:txBody>
                    <a:bodyPr/>
                    <a:lstStyle/>
                    <a:p>
                      <a:r>
                        <a:rPr lang="en-US" altLang="zh-CN" sz="1600" b="0" dirty="0" smtClean="0">
                          <a:latin typeface="Times New Roman" pitchFamily="18" charset="0"/>
                          <a:cs typeface="Times New Roman" pitchFamily="18" charset="0"/>
                        </a:rPr>
                        <a:t>CloseOneConnection</a:t>
                      </a:r>
                      <a:endParaRPr lang="zh-CN" altLang="en-US" sz="1600" b="0" dirty="0">
                        <a:latin typeface="Times New Roman" pitchFamily="18" charset="0"/>
                        <a:cs typeface="Times New Roman" pitchFamily="18" charset="0"/>
                      </a:endParaRPr>
                    </a:p>
                  </a:txBody>
                  <a:tcPr/>
                </a:tc>
              </a:tr>
              <a:tr h="344128">
                <a:tc rowSpan="3">
                  <a:txBody>
                    <a:bodyPr/>
                    <a:lstStyle/>
                    <a:p>
                      <a:r>
                        <a:rPr lang="zh-CN" altLang="en-US" sz="1600" dirty="0" smtClean="0">
                          <a:latin typeface="微软雅黑" pitchFamily="34" charset="-122"/>
                          <a:ea typeface="微软雅黑" pitchFamily="34" charset="-122"/>
                        </a:rPr>
                        <a:t>病人基本信息操作模块</a:t>
                      </a:r>
                      <a:endParaRPr lang="zh-CN" altLang="en-US" sz="1600" dirty="0">
                        <a:latin typeface="微软雅黑" pitchFamily="34" charset="-122"/>
                        <a:ea typeface="微软雅黑" pitchFamily="34" charset="-122"/>
                      </a:endParaRPr>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CreatePat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QueryPat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r>
                        <a:rPr lang="en-US" altLang="zh-CN" sz="1600" b="0" kern="1200" dirty="0" err="1" smtClean="0">
                          <a:solidFill>
                            <a:schemeClr val="dk1"/>
                          </a:solidFill>
                          <a:latin typeface="Times New Roman" pitchFamily="18" charset="0"/>
                          <a:ea typeface="+mn-ea"/>
                          <a:cs typeface="Times New Roman" pitchFamily="18" charset="0"/>
                        </a:rPr>
                        <a:t>GetPat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5">
                  <a:txBody>
                    <a:bodyPr/>
                    <a:lstStyle/>
                    <a:p>
                      <a:r>
                        <a:rPr lang="zh-CN" altLang="en-US" sz="1600" dirty="0" smtClean="0">
                          <a:latin typeface="微软雅黑" pitchFamily="34" charset="-122"/>
                          <a:ea typeface="微软雅黑" pitchFamily="34" charset="-122"/>
                        </a:rPr>
                        <a:t>问诊信息操作模块</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DeleteVisit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smtClean="0">
                          <a:solidFill>
                            <a:schemeClr val="dk1"/>
                          </a:solidFill>
                          <a:latin typeface="Times New Roman" pitchFamily="18" charset="0"/>
                          <a:ea typeface="+mn-ea"/>
                          <a:cs typeface="Times New Roman" pitchFamily="18" charset="0"/>
                        </a:rPr>
                        <a:t>QueryVisitContent</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rowSpan="3">
                  <a:txBody>
                    <a:bodyPr/>
                    <a:lstStyle/>
                    <a:p>
                      <a:r>
                        <a:rPr lang="zh-CN" altLang="en-US" sz="1600" dirty="0" smtClean="0">
                          <a:latin typeface="微软雅黑" pitchFamily="34" charset="-122"/>
                          <a:ea typeface="微软雅黑" pitchFamily="34" charset="-122"/>
                        </a:rPr>
                        <a:t>病史信息操作模块</a:t>
                      </a:r>
                      <a:endParaRPr lang="zh-CN" altLang="en-US" sz="1600" dirty="0">
                        <a:latin typeface="微软雅黑" pitchFamily="34" charset="-122"/>
                        <a:ea typeface="微软雅黑" pitchFamily="34" charset="-122"/>
                      </a:endParaRPr>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CreateMedicalHistory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QueryMedicalHistory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r h="344128">
                <a:tc vMerge="1">
                  <a:txBody>
                    <a:bodyPr/>
                    <a:lstStyle/>
                    <a:p>
                      <a:endParaRPr lang="zh-CN" altLang="en-US"/>
                    </a:p>
                  </a:txBody>
                  <a:tcPr/>
                </a:tc>
                <a:tc>
                  <a:txBody>
                    <a:bodyPr/>
                    <a:lstStyle/>
                    <a:p>
                      <a:pPr marL="0" algn="l" defTabSz="914400" rtl="0" eaLnBrk="1" latinLnBrk="0" hangingPunct="1"/>
                      <a:r>
                        <a:rPr lang="en-US" altLang="zh-CN" sz="1600" b="0" kern="1200" dirty="0" err="1" smtClean="0">
                          <a:solidFill>
                            <a:schemeClr val="dk1"/>
                          </a:solidFill>
                          <a:latin typeface="Times New Roman" pitchFamily="18" charset="0"/>
                          <a:ea typeface="+mn-ea"/>
                          <a:cs typeface="Times New Roman" pitchFamily="18" charset="0"/>
                        </a:rPr>
                        <a:t>UpdateMedicalHistory</a:t>
                      </a:r>
                      <a:endParaRPr lang="zh-CN" altLang="en-US" sz="1600" b="0" kern="1200" dirty="0">
                        <a:solidFill>
                          <a:schemeClr val="dk1"/>
                        </a:solidFill>
                        <a:latin typeface="Times New Roman" pitchFamily="18" charset="0"/>
                        <a:ea typeface="+mn-ea"/>
                        <a:cs typeface="Times New Roman" pitchFamily="18" charset="0"/>
                      </a:endParaRPr>
                    </a:p>
                  </a:txBody>
                  <a:tcPr/>
                </a:tc>
              </a:tr>
            </a:tbl>
          </a:graphicData>
        </a:graphic>
      </p:graphicFrame>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2776"/>
            <a:ext cx="4176463" cy="180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extLst>
              <p:ext uri="{D42A27DB-BD31-4B8C-83A1-F6EECF244321}">
                <p14:modId xmlns:p14="http://schemas.microsoft.com/office/powerpoint/2010/main" val="2995890032"/>
              </p:ext>
            </p:extLst>
          </p:nvPr>
        </p:nvGraphicFramePr>
        <p:xfrm>
          <a:off x="457200" y="3454519"/>
          <a:ext cx="3694932" cy="3266956"/>
        </p:xfrm>
        <a:graphic>
          <a:graphicData uri="http://schemas.openxmlformats.org/presentationml/2006/ole">
            <mc:AlternateContent xmlns:mc="http://schemas.openxmlformats.org/markup-compatibility/2006">
              <mc:Choice xmlns:v="urn:schemas-microsoft-com:vml" Requires="v">
                <p:oleObj spid="_x0000_s9243" name="Visio" r:id="rId4" imgW="8457052" imgH="7917210" progId="Visio.Drawing.11">
                  <p:embed/>
                </p:oleObj>
              </mc:Choice>
              <mc:Fallback>
                <p:oleObj name="Visio" r:id="rId4" imgW="8457052" imgH="791721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454519"/>
                        <a:ext cx="3694932" cy="3266956"/>
                      </a:xfrm>
                      <a:prstGeom prst="rect">
                        <a:avLst/>
                      </a:prstGeom>
                      <a:noFill/>
                      <a:ln>
                        <a:noFill/>
                      </a:ln>
                      <a:effectLst/>
                    </p:spPr>
                  </p:pic>
                </p:oleObj>
              </mc:Fallback>
            </mc:AlternateContent>
          </a:graphicData>
        </a:graphic>
      </p:graphicFrame>
      <p:sp>
        <p:nvSpPr>
          <p:cNvPr id="3" name="圆角矩形 2"/>
          <p:cNvSpPr/>
          <p:nvPr/>
        </p:nvSpPr>
        <p:spPr bwMode="auto">
          <a:xfrm>
            <a:off x="251520" y="1412776"/>
            <a:ext cx="4176463" cy="1152128"/>
          </a:xfrm>
          <a:prstGeom prst="roundRect">
            <a:avLst/>
          </a:prstGeom>
          <a:noFill/>
          <a:ln w="28575"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11"/>
          <p:cNvSpPr/>
          <p:nvPr/>
        </p:nvSpPr>
        <p:spPr bwMode="auto">
          <a:xfrm>
            <a:off x="4427983" y="1676219"/>
            <a:ext cx="432049" cy="481225"/>
          </a:xfrm>
          <a:prstGeom prst="rightArrow">
            <a:avLst/>
          </a:prstGeom>
          <a:solidFill>
            <a:schemeClr val="accent1">
              <a:lumMod val="90000"/>
            </a:schemeClr>
          </a:solidFill>
          <a:ln w="9525" cap="flat" cmpd="sng" algn="ctr">
            <a:solidFill>
              <a:schemeClr val="accent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248719" y="2586406"/>
            <a:ext cx="4122312" cy="651490"/>
          </a:xfrm>
          <a:prstGeom prst="roundRect">
            <a:avLst/>
          </a:prstGeom>
          <a:noFill/>
          <a:ln w="28575"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右箭头 13"/>
          <p:cNvSpPr/>
          <p:nvPr/>
        </p:nvSpPr>
        <p:spPr bwMode="auto">
          <a:xfrm rot="5400000" flipV="1">
            <a:off x="2349874" y="3116380"/>
            <a:ext cx="432049" cy="481225"/>
          </a:xfrm>
          <a:prstGeom prst="rightArrow">
            <a:avLst/>
          </a:prstGeom>
          <a:solidFill>
            <a:schemeClr val="accent1">
              <a:lumMod val="90000"/>
            </a:schemeClr>
          </a:solidFill>
          <a:ln w="9525" cap="flat" cmpd="sng" algn="ctr">
            <a:solidFill>
              <a:schemeClr val="accent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896060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smtClean="0">
              <a:solidFill>
                <a:srgbClr val="000000"/>
              </a:solidFill>
              <a:latin typeface="Arial" charset="0"/>
            </a:endParaRPr>
          </a:p>
        </p:txBody>
      </p:sp>
      <p:sp>
        <p:nvSpPr>
          <p:cNvPr id="57348" name="标题 1"/>
          <p:cNvSpPr txBox="1">
            <a:spLocks/>
          </p:cNvSpPr>
          <p:nvPr/>
        </p:nvSpPr>
        <p:spPr bwMode="auto">
          <a:xfrm>
            <a:off x="414162"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a:solidFill>
                  <a:srgbClr val="FFFFFF"/>
                </a:solidFill>
                <a:latin typeface="Times New Roman" pitchFamily="18" charset="0"/>
                <a:ea typeface="黑体" pitchFamily="49" charset="-122"/>
                <a:cs typeface="Times New Roman" pitchFamily="18" charset="0"/>
              </a:rPr>
              <a:t>决策支持服务构建</a:t>
            </a:r>
            <a:r>
              <a:rPr lang="zh-CN" altLang="en-US" sz="2800" b="1" dirty="0" smtClean="0">
                <a:solidFill>
                  <a:srgbClr val="FFFFFF"/>
                </a:solidFill>
                <a:latin typeface="Times New Roman" pitchFamily="18" charset="0"/>
                <a:ea typeface="黑体" pitchFamily="49" charset="-122"/>
                <a:cs typeface="Times New Roman" pitchFamily="18" charset="0"/>
              </a:rPr>
              <a:t>方案</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107504" y="2852936"/>
            <a:ext cx="1800200"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推理服务构建</a:t>
            </a:r>
            <a:endParaRPr lang="zh-CN" altLang="en-US" sz="1600" dirty="0">
              <a:latin typeface="微软雅黑" pitchFamily="34" charset="-122"/>
              <a:ea typeface="微软雅黑" pitchFamily="34" charset="-122"/>
            </a:endParaRPr>
          </a:p>
        </p:txBody>
      </p:sp>
      <p:sp>
        <p:nvSpPr>
          <p:cNvPr id="4" name="TextBox 3"/>
          <p:cNvSpPr txBox="1"/>
          <p:nvPr/>
        </p:nvSpPr>
        <p:spPr>
          <a:xfrm>
            <a:off x="3835201" y="2891490"/>
            <a:ext cx="157853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问诊界面配置</a:t>
            </a:r>
            <a:endParaRPr lang="zh-CN" altLang="en-US" sz="1600" dirty="0">
              <a:latin typeface="微软雅黑" pitchFamily="34" charset="-122"/>
              <a:ea typeface="微软雅黑" pitchFamily="34" charset="-122"/>
            </a:endParaRPr>
          </a:p>
        </p:txBody>
      </p:sp>
      <p:sp>
        <p:nvSpPr>
          <p:cNvPr id="5" name="TextBox 4"/>
          <p:cNvSpPr txBox="1"/>
          <p:nvPr/>
        </p:nvSpPr>
        <p:spPr>
          <a:xfrm>
            <a:off x="5777485" y="2891490"/>
            <a:ext cx="155148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数据交互实现</a:t>
            </a:r>
            <a:endParaRPr lang="zh-CN" altLang="en-US" sz="1600" dirty="0">
              <a:latin typeface="微软雅黑" pitchFamily="34" charset="-122"/>
              <a:ea typeface="微软雅黑" pitchFamily="34" charset="-122"/>
            </a:endParaRPr>
          </a:p>
        </p:txBody>
      </p:sp>
      <p:sp>
        <p:nvSpPr>
          <p:cNvPr id="13" name="TextBox 12"/>
          <p:cNvSpPr txBox="1"/>
          <p:nvPr/>
        </p:nvSpPr>
        <p:spPr>
          <a:xfrm>
            <a:off x="1988176" y="2891490"/>
            <a:ext cx="157571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数据模型设计</a:t>
            </a:r>
            <a:endParaRPr lang="zh-CN" altLang="en-US" sz="1600" dirty="0">
              <a:latin typeface="微软雅黑" pitchFamily="34" charset="-122"/>
              <a:ea typeface="微软雅黑" pitchFamily="34" charset="-122"/>
            </a:endParaRPr>
          </a:p>
        </p:txBody>
      </p:sp>
      <p:sp>
        <p:nvSpPr>
          <p:cNvPr id="15" name="燕尾形 14"/>
          <p:cNvSpPr/>
          <p:nvPr/>
        </p:nvSpPr>
        <p:spPr bwMode="auto">
          <a:xfrm>
            <a:off x="1580826"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8" name="燕尾形 17"/>
          <p:cNvSpPr/>
          <p:nvPr/>
        </p:nvSpPr>
        <p:spPr bwMode="auto">
          <a:xfrm>
            <a:off x="1727684"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9" name="燕尾形 18"/>
          <p:cNvSpPr/>
          <p:nvPr/>
        </p:nvSpPr>
        <p:spPr bwMode="auto">
          <a:xfrm>
            <a:off x="3397638"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0" name="燕尾形 19"/>
          <p:cNvSpPr/>
          <p:nvPr/>
        </p:nvSpPr>
        <p:spPr bwMode="auto">
          <a:xfrm>
            <a:off x="3544496"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1" name="燕尾形 20"/>
          <p:cNvSpPr/>
          <p:nvPr/>
        </p:nvSpPr>
        <p:spPr bwMode="auto">
          <a:xfrm>
            <a:off x="5364088"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2" name="燕尾形 21"/>
          <p:cNvSpPr/>
          <p:nvPr/>
        </p:nvSpPr>
        <p:spPr bwMode="auto">
          <a:xfrm>
            <a:off x="5510946"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6" name="TextBox 15"/>
          <p:cNvSpPr txBox="1"/>
          <p:nvPr/>
        </p:nvSpPr>
        <p:spPr>
          <a:xfrm>
            <a:off x="3397639" y="4050922"/>
            <a:ext cx="2667878"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知识更新、临床需求变化</a:t>
            </a:r>
            <a:endParaRPr lang="en-US" altLang="zh-CN" sz="1600" dirty="0" smtClean="0">
              <a:latin typeface="微软雅黑" pitchFamily="34" charset="-122"/>
              <a:ea typeface="微软雅黑" pitchFamily="34" charset="-122"/>
            </a:endParaRPr>
          </a:p>
        </p:txBody>
      </p:sp>
      <p:sp>
        <p:nvSpPr>
          <p:cNvPr id="32" name="圆角矩形 31"/>
          <p:cNvSpPr/>
          <p:nvPr/>
        </p:nvSpPr>
        <p:spPr bwMode="auto">
          <a:xfrm>
            <a:off x="119172" y="2780928"/>
            <a:ext cx="1356484" cy="561821"/>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1991380" y="2780928"/>
            <a:ext cx="1356484"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5" name="圆角矩形 34"/>
          <p:cNvSpPr/>
          <p:nvPr/>
        </p:nvSpPr>
        <p:spPr bwMode="auto">
          <a:xfrm>
            <a:off x="3836091" y="2780928"/>
            <a:ext cx="1455989"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6" name="圆角矩形 35"/>
          <p:cNvSpPr/>
          <p:nvPr/>
        </p:nvSpPr>
        <p:spPr bwMode="auto">
          <a:xfrm>
            <a:off x="5782144" y="2780928"/>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圆角矩形 32"/>
          <p:cNvSpPr/>
          <p:nvPr/>
        </p:nvSpPr>
        <p:spPr bwMode="auto">
          <a:xfrm>
            <a:off x="3419872" y="3934229"/>
            <a:ext cx="2435035" cy="522416"/>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微软雅黑" pitchFamily="34" charset="-122"/>
              <a:ea typeface="微软雅黑" pitchFamily="34" charset="-122"/>
            </a:endParaRPr>
          </a:p>
        </p:txBody>
      </p:sp>
      <p:sp>
        <p:nvSpPr>
          <p:cNvPr id="38" name="燕尾形 37"/>
          <p:cNvSpPr/>
          <p:nvPr/>
        </p:nvSpPr>
        <p:spPr bwMode="auto">
          <a:xfrm>
            <a:off x="7252993"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9" name="燕尾形 38"/>
          <p:cNvSpPr/>
          <p:nvPr/>
        </p:nvSpPr>
        <p:spPr bwMode="auto">
          <a:xfrm>
            <a:off x="7399851" y="2876828"/>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0" name="圆角矩形 39"/>
          <p:cNvSpPr/>
          <p:nvPr/>
        </p:nvSpPr>
        <p:spPr bwMode="auto">
          <a:xfrm>
            <a:off x="7668344" y="2782000"/>
            <a:ext cx="1407466" cy="559678"/>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41" name="TextBox 40"/>
          <p:cNvSpPr txBox="1"/>
          <p:nvPr/>
        </p:nvSpPr>
        <p:spPr>
          <a:xfrm>
            <a:off x="7882232" y="2904312"/>
            <a:ext cx="1154264"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系统应用</a:t>
            </a:r>
            <a:endParaRPr lang="zh-CN" altLang="en-US" sz="1600" dirty="0">
              <a:latin typeface="微软雅黑" pitchFamily="34" charset="-122"/>
              <a:ea typeface="微软雅黑" pitchFamily="34" charset="-122"/>
            </a:endParaRPr>
          </a:p>
        </p:txBody>
      </p:sp>
      <p:sp>
        <p:nvSpPr>
          <p:cNvPr id="43" name="Freeform 3"/>
          <p:cNvSpPr>
            <a:spLocks/>
          </p:cNvSpPr>
          <p:nvPr/>
        </p:nvSpPr>
        <p:spPr bwMode="gray">
          <a:xfrm rot="15775734">
            <a:off x="7212847" y="2786000"/>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latin typeface="微软雅黑" pitchFamily="34" charset="-122"/>
              <a:ea typeface="微软雅黑" pitchFamily="34" charset="-122"/>
            </a:endParaRPr>
          </a:p>
        </p:txBody>
      </p:sp>
      <p:sp>
        <p:nvSpPr>
          <p:cNvPr id="44" name="Freeform 3"/>
          <p:cNvSpPr>
            <a:spLocks/>
          </p:cNvSpPr>
          <p:nvPr/>
        </p:nvSpPr>
        <p:spPr bwMode="gray">
          <a:xfrm rot="17529143">
            <a:off x="1857735" y="2808484"/>
            <a:ext cx="554028" cy="2401019"/>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solidFill>
            <a:schemeClr val="accent1">
              <a:lumMod val="50000"/>
            </a:schemeClr>
          </a:solidFill>
          <a:ln>
            <a:noFill/>
          </a:ln>
          <a:effectLst/>
          <a:extLst/>
        </p:spPr>
        <p:txBody>
          <a:bodyPr/>
          <a:lstStyle/>
          <a:p>
            <a:endParaRPr lang="zh-CN" altLang="en-US">
              <a:latin typeface="微软雅黑" pitchFamily="34" charset="-122"/>
              <a:ea typeface="微软雅黑" pitchFamily="34" charset="-122"/>
            </a:endParaRPr>
          </a:p>
        </p:txBody>
      </p:sp>
      <p:sp>
        <p:nvSpPr>
          <p:cNvPr id="6" name="TextBox 5"/>
          <p:cNvSpPr txBox="1"/>
          <p:nvPr/>
        </p:nvSpPr>
        <p:spPr>
          <a:xfrm>
            <a:off x="769217" y="1484784"/>
            <a:ext cx="7589735"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基于本系统框架可以快速高效的进行面向社区的疾病诊断决策支持系统的开发工作，开发流程如下图，下面选取两种典型疾病对框架进行验证</a:t>
            </a:r>
            <a:endParaRPr lang="zh-CN" altLang="en-US" dirty="0">
              <a:latin typeface="微软雅黑" pitchFamily="34" charset="-122"/>
              <a:ea typeface="微软雅黑"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572202602"/>
              </p:ext>
            </p:extLst>
          </p:nvPr>
        </p:nvGraphicFramePr>
        <p:xfrm>
          <a:off x="918401" y="4581128"/>
          <a:ext cx="7064661" cy="1733803"/>
        </p:xfrm>
        <a:graphic>
          <a:graphicData uri="http://schemas.openxmlformats.org/drawingml/2006/table">
            <a:tbl>
              <a:tblPr firstRow="1" bandRow="1">
                <a:tableStyleId>{5C22544A-7EE6-4342-B048-85BDC9FD1C3A}</a:tableStyleId>
              </a:tblPr>
              <a:tblGrid>
                <a:gridCol w="1288223"/>
                <a:gridCol w="2888219"/>
                <a:gridCol w="2888219"/>
              </a:tblGrid>
              <a:tr h="404034">
                <a:tc>
                  <a:txBody>
                    <a:bodyPr/>
                    <a:lstStyle/>
                    <a:p>
                      <a:pPr marL="0" algn="ctr" defTabSz="914400" rtl="0" eaLnBrk="1" latinLnBrk="0" hangingPunct="1"/>
                      <a:r>
                        <a:rPr lang="zh-CN" altLang="en-US" sz="1600" b="1" kern="1200" dirty="0" smtClean="0">
                          <a:solidFill>
                            <a:schemeClr val="tx1"/>
                          </a:solidFill>
                          <a:latin typeface="微软雅黑" pitchFamily="34" charset="-122"/>
                          <a:ea typeface="微软雅黑" pitchFamily="34" charset="-122"/>
                          <a:cs typeface="+mn-cs"/>
                        </a:rPr>
                        <a:t>疾病名称</a:t>
                      </a:r>
                      <a:endParaRPr lang="zh-CN" altLang="en-US" sz="1600" b="1" kern="1200" dirty="0">
                        <a:solidFill>
                          <a:schemeClr val="tx1"/>
                        </a:solidFill>
                        <a:latin typeface="微软雅黑" pitchFamily="34" charset="-122"/>
                        <a:ea typeface="微软雅黑" pitchFamily="34" charset="-122"/>
                        <a:cs typeface="+mn-cs"/>
                      </a:endParaRPr>
                    </a:p>
                  </a:txBody>
                  <a:tcPr/>
                </a:tc>
                <a:tc>
                  <a:txBody>
                    <a:bodyPr/>
                    <a:lstStyle/>
                    <a:p>
                      <a:pPr marL="0" algn="ctr" defTabSz="914400" rtl="0" eaLnBrk="1" latinLnBrk="0" hangingPunct="1"/>
                      <a:r>
                        <a:rPr lang="zh-CN" altLang="en-US" sz="1600" b="1" kern="1200" dirty="0" smtClean="0">
                          <a:solidFill>
                            <a:schemeClr val="tx1"/>
                          </a:solidFill>
                          <a:latin typeface="微软雅黑" pitchFamily="34" charset="-122"/>
                          <a:ea typeface="微软雅黑" pitchFamily="34" charset="-122"/>
                          <a:cs typeface="+mn-cs"/>
                        </a:rPr>
                        <a:t>问诊方式</a:t>
                      </a:r>
                      <a:endParaRPr lang="zh-CN" altLang="en-US" sz="1600" b="1" kern="1200" dirty="0">
                        <a:solidFill>
                          <a:schemeClr val="tx1"/>
                        </a:solidFill>
                        <a:latin typeface="微软雅黑" pitchFamily="34" charset="-122"/>
                        <a:ea typeface="微软雅黑" pitchFamily="34" charset="-122"/>
                        <a:cs typeface="+mn-cs"/>
                      </a:endParaRPr>
                    </a:p>
                  </a:txBody>
                  <a:tcPr/>
                </a:tc>
                <a:tc>
                  <a:txBody>
                    <a:bodyPr/>
                    <a:lstStyle/>
                    <a:p>
                      <a:pPr marL="0" algn="l" defTabSz="914400" rtl="0" eaLnBrk="1" latinLnBrk="0" hangingPunct="1"/>
                      <a:r>
                        <a:rPr lang="en-US" altLang="zh-CN" sz="1600" b="1" kern="1200" dirty="0" smtClean="0">
                          <a:solidFill>
                            <a:schemeClr val="tx1"/>
                          </a:solidFill>
                          <a:latin typeface="微软雅黑" pitchFamily="34" charset="-122"/>
                          <a:ea typeface="微软雅黑" pitchFamily="34" charset="-122"/>
                          <a:cs typeface="+mn-cs"/>
                        </a:rPr>
                        <a:t>    </a:t>
                      </a:r>
                      <a:r>
                        <a:rPr lang="zh-CN" altLang="en-US" sz="1600" b="1" kern="1200" dirty="0" smtClean="0">
                          <a:solidFill>
                            <a:schemeClr val="tx1"/>
                          </a:solidFill>
                          <a:latin typeface="微软雅黑" pitchFamily="34" charset="-122"/>
                          <a:ea typeface="微软雅黑" pitchFamily="34" charset="-122"/>
                          <a:cs typeface="+mn-cs"/>
                        </a:rPr>
                        <a:t>诊断依据</a:t>
                      </a:r>
                      <a:endParaRPr lang="zh-CN" altLang="en-US" sz="1600" b="1" kern="1200" dirty="0">
                        <a:solidFill>
                          <a:schemeClr val="tx1"/>
                        </a:solidFill>
                        <a:latin typeface="微软雅黑" pitchFamily="34" charset="-122"/>
                        <a:ea typeface="微软雅黑" pitchFamily="34" charset="-122"/>
                        <a:cs typeface="+mn-cs"/>
                      </a:endParaRPr>
                    </a:p>
                  </a:txBody>
                  <a:tcPr/>
                </a:tc>
              </a:tr>
              <a:tr h="632396">
                <a:tc>
                  <a:txBody>
                    <a:bodyPr/>
                    <a:lstStyle/>
                    <a:p>
                      <a:r>
                        <a:rPr lang="zh-CN" altLang="en-US" sz="1600" dirty="0" smtClean="0">
                          <a:latin typeface="微软雅黑" pitchFamily="34" charset="-122"/>
                          <a:ea typeface="微软雅黑" pitchFamily="34" charset="-122"/>
                        </a:rPr>
                        <a:t>头痛</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头痛相关症状，结合既往病史</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根据国际头痛疾患分类标准（</a:t>
                      </a:r>
                      <a:r>
                        <a:rPr lang="en-US" altLang="zh-CN" sz="1600" dirty="0" smtClean="0">
                          <a:latin typeface="微软雅黑" pitchFamily="34" charset="-122"/>
                          <a:ea typeface="微软雅黑" pitchFamily="34" charset="-122"/>
                        </a:rPr>
                        <a:t>ICD-II</a:t>
                      </a:r>
                      <a:r>
                        <a:rPr lang="zh-CN" altLang="en-US" sz="1600" dirty="0" smtClean="0">
                          <a:latin typeface="微软雅黑" pitchFamily="34" charset="-122"/>
                          <a:ea typeface="微软雅黑" pitchFamily="34" charset="-122"/>
                        </a:rPr>
                        <a:t>）可建立诊断规则</a:t>
                      </a:r>
                      <a:endParaRPr lang="zh-CN" altLang="en-US" sz="1600" dirty="0">
                        <a:latin typeface="微软雅黑" pitchFamily="34" charset="-122"/>
                        <a:ea typeface="微软雅黑" pitchFamily="34" charset="-122"/>
                      </a:endParaRPr>
                    </a:p>
                  </a:txBody>
                  <a:tcPr/>
                </a:tc>
              </a:tr>
              <a:tr h="697373">
                <a:tc>
                  <a:txBody>
                    <a:bodyPr/>
                    <a:lstStyle/>
                    <a:p>
                      <a:r>
                        <a:rPr lang="zh-CN" altLang="en-US" sz="1600" dirty="0" smtClean="0">
                          <a:latin typeface="微软雅黑" pitchFamily="34" charset="-122"/>
                          <a:ea typeface="微软雅黑" pitchFamily="34" charset="-122"/>
                        </a:rPr>
                        <a:t>阿尔兹海默症</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心理学量表测试认知力等各项指标</a:t>
                      </a:r>
                      <a:endParaRPr lang="zh-CN" altLang="en-US" sz="1600" dirty="0">
                        <a:latin typeface="微软雅黑" pitchFamily="34" charset="-122"/>
                        <a:ea typeface="微软雅黑" pitchFamily="34" charset="-122"/>
                      </a:endParaRPr>
                    </a:p>
                  </a:txBody>
                  <a:tcPr/>
                </a:tc>
                <a:tc>
                  <a:txBody>
                    <a:bodyPr/>
                    <a:lstStyle/>
                    <a:p>
                      <a:r>
                        <a:rPr lang="zh-CN" altLang="en-US" sz="1600" dirty="0" smtClean="0">
                          <a:latin typeface="微软雅黑" pitchFamily="34" charset="-122"/>
                          <a:ea typeface="微软雅黑" pitchFamily="34" charset="-122"/>
                        </a:rPr>
                        <a:t>无明确诊断指南，通过多个量表的结果综合判断</a:t>
                      </a:r>
                      <a:endParaRPr lang="zh-CN" altLang="en-US" sz="1600" dirty="0">
                        <a:latin typeface="微软雅黑" pitchFamily="34" charset="-122"/>
                        <a:ea typeface="微软雅黑" pitchFamily="34" charset="-122"/>
                      </a:endParaRPr>
                    </a:p>
                  </a:txBody>
                  <a:tcPr/>
                </a:tc>
              </a:tr>
            </a:tbl>
          </a:graphicData>
        </a:graphic>
      </p:graphicFrame>
    </p:spTree>
    <p:extLst>
      <p:ext uri="{BB962C8B-B14F-4D97-AF65-F5344CB8AC3E}">
        <p14:creationId xmlns:p14="http://schemas.microsoft.com/office/powerpoint/2010/main" val="29060894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关键技术研究与系统框架实现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915068" y="2909700"/>
            <a:ext cx="7977412"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61871"/>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1505580" y="3462099"/>
            <a:ext cx="70953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smtClean="0">
                <a:latin typeface="微软雅黑" pitchFamily="34" charset="-122"/>
                <a:ea typeface="微软雅黑" pitchFamily="34" charset="-122"/>
              </a:rPr>
              <a:t>据统计，中国原发性头痛发病率为</a:t>
            </a:r>
            <a:r>
              <a:rPr lang="en-US" altLang="zh-CN" dirty="0" smtClean="0">
                <a:latin typeface="微软雅黑" pitchFamily="34" charset="-122"/>
                <a:ea typeface="微软雅黑" pitchFamily="34" charset="-122"/>
              </a:rPr>
              <a:t>23.8%</a:t>
            </a:r>
            <a:r>
              <a:rPr lang="zh-CN" altLang="en-US" dirty="0" smtClean="0">
                <a:latin typeface="微软雅黑" pitchFamily="34" charset="-122"/>
                <a:ea typeface="微软雅黑" pitchFamily="34" charset="-122"/>
              </a:rPr>
              <a:t>，而社区或乡镇医院在原发性头痛的诊疗占主要地位</a:t>
            </a:r>
            <a:endParaRPr lang="en-US" altLang="zh-CN" dirty="0">
              <a:latin typeface="微软雅黑" pitchFamily="34" charset="-122"/>
              <a:ea typeface="微软雅黑" pitchFamily="34" charset="-122"/>
            </a:endParaRP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latin typeface="微软雅黑" pitchFamily="34" charset="-122"/>
              <a:ea typeface="微软雅黑" pitchFamily="34" charset="-122"/>
            </a:endParaRPr>
          </a:p>
        </p:txBody>
      </p:sp>
      <p:sp>
        <p:nvSpPr>
          <p:cNvPr id="10" name="TextBox 9"/>
          <p:cNvSpPr txBox="1"/>
          <p:nvPr/>
        </p:nvSpPr>
        <p:spPr>
          <a:xfrm>
            <a:off x="1831243" y="1583879"/>
            <a:ext cx="6855557" cy="1200329"/>
          </a:xfrm>
          <a:prstGeom prst="rect">
            <a:avLst/>
          </a:prstGeom>
          <a:noFill/>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头痛 </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原发性</a:t>
            </a: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头痛：无明确病因的头痛，包括偏头痛</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、紧张</a:t>
            </a: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型</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头痛等，占头痛总数</a:t>
            </a:r>
            <a:r>
              <a:rPr kumimoji="0" lang="en-US" altLang="zh-CN"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80%</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以上</a:t>
            </a:r>
            <a:endParaRPr kumimoji="0" lang="en-US" altLang="zh-CN"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继发性头痛种类繁多，主要根据其病因</a:t>
            </a:r>
            <a:r>
              <a:rPr kumimoji="0" lang="zh-CN" altLang="en-US"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分类</a:t>
            </a:r>
            <a:endParaRPr kumimoji="0" lang="zh-CN" altLang="en-US"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 name="AutoShape 2" descr="C:\Users\FGJ\AppData\Roaming\Tencent\Users\794460205\QQ\WinTemp\RichOle\EH}$O7BI34K8FKRGAYE6Q.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3" descr="C:\Users\FGJ\AppData\Roaming\Tencent\Users\794460205\QQ\WinTemp\RichOle\EH}$O7BI34K8FKRGAYE6Q.jp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344" name="TextBox 57343"/>
          <p:cNvSpPr txBox="1"/>
          <p:nvPr/>
        </p:nvSpPr>
        <p:spPr>
          <a:xfrm>
            <a:off x="2574282" y="5705579"/>
            <a:ext cx="1008112"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偏头痛</a:t>
            </a:r>
            <a:endParaRPr lang="zh-CN" altLang="en-US" dirty="0">
              <a:latin typeface="微软雅黑" pitchFamily="34" charset="-122"/>
              <a:ea typeface="微软雅黑" pitchFamily="34" charset="-122"/>
            </a:endParaRPr>
          </a:p>
        </p:txBody>
      </p:sp>
      <p:sp>
        <p:nvSpPr>
          <p:cNvPr id="57345" name="TextBox 57344"/>
          <p:cNvSpPr txBox="1"/>
          <p:nvPr/>
        </p:nvSpPr>
        <p:spPr>
          <a:xfrm>
            <a:off x="5349226" y="5705579"/>
            <a:ext cx="134440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紧张性头痛</a:t>
            </a:r>
            <a:endParaRPr lang="zh-CN" altLang="en-US" dirty="0">
              <a:latin typeface="微软雅黑" pitchFamily="34" charset="-122"/>
              <a:ea typeface="微软雅黑" pitchFamily="34" charset="-122"/>
            </a:endParaRPr>
          </a:p>
        </p:txBody>
      </p:sp>
      <p:pic>
        <p:nvPicPr>
          <p:cNvPr id="16"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840144" y="4244395"/>
            <a:ext cx="2171700" cy="1524000"/>
          </a:xfrm>
          <a:prstGeom prst="rect">
            <a:avLst/>
          </a:prstGeom>
          <a:noFill/>
          <a:ln w="9525">
            <a:noFill/>
            <a:miter lim="800000"/>
            <a:headEnd/>
            <a:tailEnd/>
          </a:ln>
        </p:spPr>
      </p:pic>
      <p:pic>
        <p:nvPicPr>
          <p:cNvPr id="22" name="Picture 25" descr="K:\QQ截图20130315185431.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313368" y="4509120"/>
            <a:ext cx="1568450" cy="1381125"/>
          </a:xfrm>
          <a:prstGeom prst="rect">
            <a:avLst/>
          </a:prstGeom>
          <a:noFill/>
          <a:ln w="9525">
            <a:noFill/>
            <a:miter lim="800000"/>
            <a:headEnd/>
            <a:tailEnd/>
          </a:ln>
        </p:spPr>
      </p:pic>
      <p:sp>
        <p:nvSpPr>
          <p:cNvPr id="23" name="TextBox 5"/>
          <p:cNvSpPr txBox="1">
            <a:spLocks noChangeArrowheads="1"/>
          </p:cNvSpPr>
          <p:nvPr/>
        </p:nvSpPr>
        <p:spPr bwMode="auto">
          <a:xfrm>
            <a:off x="6837368" y="4565462"/>
            <a:ext cx="957263" cy="338138"/>
          </a:xfrm>
          <a:prstGeom prst="rect">
            <a:avLst/>
          </a:prstGeom>
          <a:noFill/>
          <a:ln w="9525">
            <a:noFill/>
            <a:miter lim="800000"/>
            <a:headEnd/>
            <a:tailEnd/>
          </a:ln>
        </p:spPr>
        <p:txBody>
          <a:bodyPr>
            <a:spAutoFit/>
          </a:bodyPr>
          <a:lstStyle/>
          <a:p>
            <a:r>
              <a:rPr lang="en-US" altLang="zh-CN" sz="1600" b="1" dirty="0">
                <a:solidFill>
                  <a:srgbClr val="FF6600"/>
                </a:solidFill>
                <a:latin typeface="微软雅黑" pitchFamily="34" charset="-122"/>
                <a:ea typeface="微软雅黑" pitchFamily="34" charset="-122"/>
              </a:rPr>
              <a:t>5.6%</a:t>
            </a:r>
            <a:endParaRPr lang="zh-CN" altLang="en-US" sz="1600" b="1" dirty="0">
              <a:solidFill>
                <a:srgbClr val="FF6600"/>
              </a:solidFill>
              <a:latin typeface="微软雅黑" pitchFamily="34" charset="-122"/>
              <a:ea typeface="微软雅黑" pitchFamily="34" charset="-122"/>
            </a:endParaRPr>
          </a:p>
        </p:txBody>
      </p:sp>
      <p:sp>
        <p:nvSpPr>
          <p:cNvPr id="25" name="TextBox 5"/>
          <p:cNvSpPr txBox="1">
            <a:spLocks noChangeArrowheads="1"/>
          </p:cNvSpPr>
          <p:nvPr/>
        </p:nvSpPr>
        <p:spPr bwMode="auto">
          <a:xfrm>
            <a:off x="1645097" y="4509120"/>
            <a:ext cx="957263" cy="338137"/>
          </a:xfrm>
          <a:prstGeom prst="rect">
            <a:avLst/>
          </a:prstGeom>
          <a:noFill/>
          <a:ln w="9525">
            <a:noFill/>
            <a:miter lim="800000"/>
            <a:headEnd/>
            <a:tailEnd/>
          </a:ln>
        </p:spPr>
        <p:txBody>
          <a:bodyPr>
            <a:spAutoFit/>
          </a:bodyPr>
          <a:lstStyle/>
          <a:p>
            <a:r>
              <a:rPr lang="en-US" altLang="zh-CN" sz="1600" b="1" dirty="0">
                <a:solidFill>
                  <a:srgbClr val="3333CC"/>
                </a:solidFill>
                <a:latin typeface="微软雅黑" pitchFamily="34" charset="-122"/>
                <a:ea typeface="微软雅黑" pitchFamily="34" charset="-122"/>
              </a:rPr>
              <a:t>13.8%</a:t>
            </a:r>
            <a:endParaRPr lang="zh-CN" altLang="en-US" sz="1600" b="1" dirty="0">
              <a:solidFill>
                <a:srgbClr val="3333CC"/>
              </a:solidFill>
              <a:latin typeface="微软雅黑" pitchFamily="34" charset="-122"/>
              <a:ea typeface="微软雅黑" pitchFamily="34" charset="-122"/>
            </a:endParaRPr>
          </a:p>
        </p:txBody>
      </p:sp>
      <p:sp>
        <p:nvSpPr>
          <p:cNvPr id="17" name="TextBox 16"/>
          <p:cNvSpPr txBox="1"/>
          <p:nvPr/>
        </p:nvSpPr>
        <p:spPr>
          <a:xfrm>
            <a:off x="915068" y="6057493"/>
            <a:ext cx="7096948"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smtClean="0">
                <a:latin typeface="微软雅黑" pitchFamily="34" charset="-122"/>
                <a:ea typeface="微软雅黑" pitchFamily="34" charset="-122"/>
              </a:rPr>
              <a:t>头痛诊疗的关键在于提高社区或乡镇医院的原发性头痛的诊治水平</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1" name="图示 20"/>
          <p:cNvGraphicFramePr/>
          <p:nvPr>
            <p:extLst>
              <p:ext uri="{D42A27DB-BD31-4B8C-83A1-F6EECF244321}">
                <p14:modId xmlns:p14="http://schemas.microsoft.com/office/powerpoint/2010/main" val="1241462313"/>
              </p:ext>
            </p:extLst>
          </p:nvPr>
        </p:nvGraphicFramePr>
        <p:xfrm>
          <a:off x="-756592" y="2034320"/>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组合 27"/>
          <p:cNvGrpSpPr>
            <a:grpSpLocks/>
          </p:cNvGrpSpPr>
          <p:nvPr/>
        </p:nvGrpSpPr>
        <p:grpSpPr bwMode="auto">
          <a:xfrm>
            <a:off x="6388323" y="1412776"/>
            <a:ext cx="1557811" cy="1206822"/>
            <a:chOff x="564182" y="3484982"/>
            <a:chExt cx="3693614" cy="2392290"/>
          </a:xfrm>
        </p:grpSpPr>
        <p:pic>
          <p:nvPicPr>
            <p:cNvPr id="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2"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67582" y="3387490"/>
            <a:ext cx="1804818" cy="107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535460" y="2619598"/>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14" name="TextBox 13"/>
          <p:cNvSpPr txBox="1"/>
          <p:nvPr/>
        </p:nvSpPr>
        <p:spPr>
          <a:xfrm>
            <a:off x="6581258" y="4464391"/>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5"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6296" y="5157192"/>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98617" y="5215946"/>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4" descr="G:\规则.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35612" y="5248441"/>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 name="右箭头 19"/>
          <p:cNvSpPr/>
          <p:nvPr/>
        </p:nvSpPr>
        <p:spPr bwMode="auto">
          <a:xfrm rot="5400000">
            <a:off x="7046512" y="3018894"/>
            <a:ext cx="319683"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5400000">
            <a:off x="7146001" y="4853116"/>
            <a:ext cx="319683"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TextBox 24"/>
          <p:cNvSpPr txBox="1"/>
          <p:nvPr/>
        </p:nvSpPr>
        <p:spPr>
          <a:xfrm>
            <a:off x="6683584" y="6008875"/>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graphicFrame>
        <p:nvGraphicFramePr>
          <p:cNvPr id="26" name="表格 25"/>
          <p:cNvGraphicFramePr>
            <a:graphicFrameLocks noGrp="1"/>
          </p:cNvGraphicFramePr>
          <p:nvPr>
            <p:extLst>
              <p:ext uri="{D42A27DB-BD31-4B8C-83A1-F6EECF244321}">
                <p14:modId xmlns:p14="http://schemas.microsoft.com/office/powerpoint/2010/main" val="1199643371"/>
              </p:ext>
            </p:extLst>
          </p:nvPr>
        </p:nvGraphicFramePr>
        <p:xfrm>
          <a:off x="4604048" y="1426410"/>
          <a:ext cx="4464496" cy="4835866"/>
        </p:xfrm>
        <a:graphic>
          <a:graphicData uri="http://schemas.openxmlformats.org/drawingml/2006/table">
            <a:tbl>
              <a:tblPr firstRow="1" firstCol="1" bandRow="1"/>
              <a:tblGrid>
                <a:gridCol w="1656183"/>
                <a:gridCol w="870789"/>
                <a:gridCol w="1937524"/>
              </a:tblGrid>
              <a:tr h="251268">
                <a:tc>
                  <a:txBody>
                    <a:bodyPr/>
                    <a:lstStyle/>
                    <a:p>
                      <a:pPr indent="127000" algn="ctr">
                        <a:lnSpc>
                          <a:spcPct val="150000"/>
                        </a:lnSpc>
                        <a:spcAft>
                          <a:spcPts val="0"/>
                        </a:spcAft>
                      </a:pPr>
                      <a:r>
                        <a:rPr lang="zh-CN" sz="1100" b="1" kern="100" dirty="0">
                          <a:effectLst/>
                          <a:latin typeface="Calibri"/>
                          <a:ea typeface="仿宋_GB2312"/>
                          <a:cs typeface="Times New Roman"/>
                        </a:rPr>
                        <a:t>字段</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a:effectLst/>
                          <a:latin typeface="Calibri"/>
                          <a:ea typeface="仿宋_GB2312"/>
                          <a:cs typeface="Times New Roman"/>
                        </a:rPr>
                        <a:t>数据类型</a:t>
                      </a:r>
                      <a:endParaRPr lang="zh-CN" sz="1100" kern="10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100" b="1" kern="100" dirty="0">
                          <a:effectLst/>
                          <a:latin typeface="Calibri"/>
                          <a:ea typeface="仿宋_GB2312"/>
                          <a:cs typeface="Times New Roman"/>
                        </a:rPr>
                        <a:t>说明</a:t>
                      </a:r>
                      <a:endParaRPr lang="zh-CN" sz="1100" kern="100" dirty="0">
                        <a:effectLst/>
                        <a:latin typeface="Times New Roman"/>
                        <a:ea typeface="仿宋_GB2312"/>
                        <a:cs typeface="Times New Roman"/>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HeadacheType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String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头痛类型</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HeadacheDegree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Sting </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头痛程度</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HeadacheTime</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int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头痛时长</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dirty="0" err="1">
                          <a:effectLst/>
                          <a:latin typeface="Times New Roman"/>
                          <a:ea typeface="仿宋_GB2312"/>
                          <a:cs typeface="Times New Roman"/>
                        </a:rPr>
                        <a:t>FrequencyPerMonth</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每月头痛次数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DailyAggressivation</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头痛是否每日加重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40178">
                <a:tc>
                  <a:txBody>
                    <a:bodyPr/>
                    <a:lstStyle/>
                    <a:p>
                      <a:pPr indent="266700">
                        <a:lnSpc>
                          <a:spcPct val="150000"/>
                        </a:lnSpc>
                        <a:spcAft>
                          <a:spcPts val="0"/>
                        </a:spcAft>
                      </a:pPr>
                      <a:r>
                        <a:rPr lang="en-US" sz="1100" kern="100">
                          <a:effectLst/>
                          <a:latin typeface="Times New Roman"/>
                          <a:ea typeface="仿宋_GB2312"/>
                          <a:cs typeface="Times New Roman"/>
                        </a:rPr>
                        <a:t>FirstOnsetContinue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Bool</a:t>
                      </a:r>
                      <a:r>
                        <a:rPr lang="en-US" sz="1100" kern="100" dirty="0">
                          <a:effectLst/>
                          <a:latin typeface="Times New Roman"/>
                          <a:ea typeface="仿宋_GB2312"/>
                          <a:cs typeface="Times New Roman"/>
                        </a:rPr>
                        <a:t> </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是否初次发作持续头痛</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OnsetAmount</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err="1">
                          <a:effectLst/>
                          <a:latin typeface="Times New Roman"/>
                          <a:ea typeface="仿宋_GB2312"/>
                          <a:cs typeface="Times New Roman"/>
                        </a:rPr>
                        <a:t>int</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头痛发作总次数</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HeadachePlace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头痛部位</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PrecipitationgFactor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头痛诱发因素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533071">
                <a:tc>
                  <a:txBody>
                    <a:bodyPr/>
                    <a:lstStyle/>
                    <a:p>
                      <a:pPr indent="266700">
                        <a:lnSpc>
                          <a:spcPct val="150000"/>
                        </a:lnSpc>
                        <a:spcAft>
                          <a:spcPts val="0"/>
                        </a:spcAft>
                      </a:pPr>
                      <a:r>
                        <a:rPr lang="en-US" sz="1100" kern="100">
                          <a:effectLst/>
                          <a:latin typeface="Times New Roman"/>
                          <a:ea typeface="仿宋_GB2312"/>
                          <a:cs typeface="Times New Roman"/>
                        </a:rPr>
                        <a:t>HeadacheAccompany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头痛伴随症状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HeadacheProdrome</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头痛前驱症状</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PremonitorSymptom</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头痛先兆</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MitigatingFactor</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头痛缓解因素</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CDSSDiagnosis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a:effectLst/>
                          <a:latin typeface="Times New Roman"/>
                          <a:ea typeface="仿宋_GB2312"/>
                          <a:cs typeface="Times New Roman"/>
                        </a:rPr>
                        <a:t>array</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系统诊断结论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r h="270089">
                <a:tc>
                  <a:txBody>
                    <a:bodyPr/>
                    <a:lstStyle/>
                    <a:p>
                      <a:pPr indent="266700">
                        <a:lnSpc>
                          <a:spcPct val="150000"/>
                        </a:lnSpc>
                        <a:spcAft>
                          <a:spcPts val="0"/>
                        </a:spcAft>
                      </a:pPr>
                      <a:r>
                        <a:rPr lang="en-US" sz="1100" kern="100">
                          <a:effectLst/>
                          <a:latin typeface="Times New Roman"/>
                          <a:ea typeface="仿宋_GB2312"/>
                          <a:cs typeface="Times New Roman"/>
                        </a:rPr>
                        <a:t>DoctorDiagnosis</a:t>
                      </a:r>
                      <a:endParaRPr lang="zh-CN" sz="1100" kern="10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nSpc>
                          <a:spcPct val="150000"/>
                        </a:lnSpc>
                        <a:spcAft>
                          <a:spcPts val="0"/>
                        </a:spcAft>
                      </a:pPr>
                      <a:r>
                        <a:rPr lang="en-US" sz="1100" kern="100" dirty="0">
                          <a:effectLst/>
                          <a:latin typeface="Times New Roman"/>
                          <a:ea typeface="仿宋_GB2312"/>
                          <a:cs typeface="Times New Roman"/>
                        </a:rPr>
                        <a:t>array</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indent="266700" algn="l">
                        <a:lnSpc>
                          <a:spcPct val="150000"/>
                        </a:lnSpc>
                        <a:spcAft>
                          <a:spcPts val="0"/>
                        </a:spcAft>
                      </a:pPr>
                      <a:r>
                        <a:rPr lang="zh-CN" sz="1100" kern="100" dirty="0">
                          <a:effectLst/>
                          <a:latin typeface="Calibri"/>
                          <a:ea typeface="仿宋_GB2312"/>
                          <a:cs typeface="仿宋_GB2312"/>
                        </a:rPr>
                        <a:t>医生最终诊断结论</a:t>
                      </a:r>
                      <a:endParaRPr lang="zh-CN" sz="1100" kern="100" dirty="0">
                        <a:effectLst/>
                        <a:latin typeface="Times New Roman"/>
                        <a:ea typeface="仿宋_GB2312"/>
                        <a:cs typeface="仿宋_GB2312"/>
                      </a:endParaRPr>
                    </a:p>
                  </a:txBody>
                  <a:tcPr marL="66558" marR="665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r>
            </a:tbl>
          </a:graphicData>
        </a:graphic>
      </p:graphicFrame>
      <p:pic>
        <p:nvPicPr>
          <p:cNvPr id="27" name="图片 26"/>
          <p:cNvPicPr/>
          <p:nvPr/>
        </p:nvPicPr>
        <p:blipFill>
          <a:blip r:embed="rId12">
            <a:extLst>
              <a:ext uri="{28A0092B-C50C-407E-A947-70E740481C1C}">
                <a14:useLocalDpi xmlns:a14="http://schemas.microsoft.com/office/drawing/2010/main" val="0"/>
              </a:ext>
            </a:extLst>
          </a:blip>
          <a:srcRect/>
          <a:stretch>
            <a:fillRect/>
          </a:stretch>
        </p:blipFill>
        <p:spPr bwMode="auto">
          <a:xfrm>
            <a:off x="4571916" y="1412776"/>
            <a:ext cx="4525106" cy="2873611"/>
          </a:xfrm>
          <a:prstGeom prst="rect">
            <a:avLst/>
          </a:prstGeom>
          <a:noFill/>
          <a:ln>
            <a:noFill/>
          </a:ln>
        </p:spPr>
      </p:pic>
      <p:pic>
        <p:nvPicPr>
          <p:cNvPr id="28" name="图片 27"/>
          <p:cNvPicPr/>
          <p:nvPr/>
        </p:nvPicPr>
        <p:blipFill>
          <a:blip r:embed="rId13">
            <a:extLst>
              <a:ext uri="{28A0092B-C50C-407E-A947-70E740481C1C}">
                <a14:useLocalDpi xmlns:a14="http://schemas.microsoft.com/office/drawing/2010/main" val="0"/>
              </a:ext>
            </a:extLst>
          </a:blip>
          <a:srcRect/>
          <a:stretch>
            <a:fillRect/>
          </a:stretch>
        </p:blipFill>
        <p:spPr bwMode="auto">
          <a:xfrm>
            <a:off x="4571916" y="4077072"/>
            <a:ext cx="4528760" cy="2588260"/>
          </a:xfrm>
          <a:prstGeom prst="rect">
            <a:avLst/>
          </a:prstGeom>
          <a:noFill/>
          <a:ln>
            <a:noFill/>
          </a:ln>
        </p:spPr>
      </p:pic>
    </p:spTree>
    <p:extLst>
      <p:ext uri="{BB962C8B-B14F-4D97-AF65-F5344CB8AC3E}">
        <p14:creationId xmlns:p14="http://schemas.microsoft.com/office/powerpoint/2010/main" val="323245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556792"/>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073739"/>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081442"/>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107048"/>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198759"/>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8" name="右箭头 3"/>
          <p:cNvSpPr/>
          <p:nvPr/>
        </p:nvSpPr>
        <p:spPr bwMode="auto">
          <a:xfrm rot="5400000">
            <a:off x="6516216" y="3316651"/>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 name="圆角矩形 7"/>
          <p:cNvSpPr/>
          <p:nvPr/>
        </p:nvSpPr>
        <p:spPr bwMode="auto">
          <a:xfrm>
            <a:off x="971601" y="3772991"/>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556792"/>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5717859"/>
            <a:ext cx="259228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查看病人诊疗信息</a:t>
            </a:r>
            <a:endParaRPr lang="zh-CN" altLang="en-US" dirty="0">
              <a:latin typeface="微软雅黑" pitchFamily="34" charset="-122"/>
              <a:ea typeface="微软雅黑" pitchFamily="34" charset="-122"/>
            </a:endParaRPr>
          </a:p>
        </p:txBody>
      </p:sp>
      <p:sp>
        <p:nvSpPr>
          <p:cNvPr id="3" name="TextBox 2"/>
          <p:cNvSpPr txBox="1"/>
          <p:nvPr/>
        </p:nvSpPr>
        <p:spPr>
          <a:xfrm>
            <a:off x="3059832" y="3278879"/>
            <a:ext cx="115212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登录系统</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647" y="3911039"/>
            <a:ext cx="2398678" cy="174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2044" y="3795612"/>
            <a:ext cx="1992356" cy="158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9924" y="3897131"/>
            <a:ext cx="2283953" cy="167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3883" y="3839199"/>
            <a:ext cx="2227114" cy="17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973" y="1772816"/>
            <a:ext cx="2407473" cy="166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90536" y="1772816"/>
            <a:ext cx="2263864" cy="157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75856" y="2260405"/>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454179"/>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170223" y="4343092"/>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077678" y="426607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275856" y="5683990"/>
            <a:ext cx="379794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原发性头痛诊断流程</a:t>
            </a:r>
            <a:endParaRPr lang="zh-CN" altLang="en-US" dirty="0">
              <a:latin typeface="微软雅黑" pitchFamily="34" charset="-122"/>
              <a:ea typeface="微软雅黑" pitchFamily="34" charset="-122"/>
            </a:endParaRPr>
          </a:p>
        </p:txBody>
      </p:sp>
      <p:sp>
        <p:nvSpPr>
          <p:cNvPr id="4" name="TextBox 3"/>
          <p:cNvSpPr txBox="1"/>
          <p:nvPr/>
        </p:nvSpPr>
        <p:spPr>
          <a:xfrm>
            <a:off x="6544157" y="2217535"/>
            <a:ext cx="2142655"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继发性头痛筛查</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28</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系统应用</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 name="图片 3" descr="051.png"/>
          <p:cNvPicPr>
            <a:picLocks noChangeAspect="1"/>
          </p:cNvPicPr>
          <p:nvPr/>
        </p:nvPicPr>
        <p:blipFill>
          <a:blip r:embed="rId3"/>
          <a:stretch>
            <a:fillRect/>
          </a:stretch>
        </p:blipFill>
        <p:spPr>
          <a:xfrm>
            <a:off x="611560" y="2066958"/>
            <a:ext cx="1214446" cy="1214446"/>
          </a:xfrm>
          <a:prstGeom prst="rect">
            <a:avLst/>
          </a:prstGeom>
        </p:spPr>
      </p:pic>
      <p:sp>
        <p:nvSpPr>
          <p:cNvPr id="5" name="TextBox 4"/>
          <p:cNvSpPr txBox="1"/>
          <p:nvPr/>
        </p:nvSpPr>
        <p:spPr>
          <a:xfrm>
            <a:off x="611560" y="3197177"/>
            <a:ext cx="1928826" cy="307777"/>
          </a:xfrm>
          <a:prstGeom prst="rect">
            <a:avLst/>
          </a:prstGeom>
          <a:noFill/>
        </p:spPr>
        <p:txBody>
          <a:bodyPr wrap="square" rtlCol="0">
            <a:spAutoFit/>
          </a:bodyPr>
          <a:lstStyle/>
          <a:p>
            <a:r>
              <a:rPr lang="en-US" altLang="zh-CN" sz="1400" dirty="0" smtClean="0"/>
              <a:t>282</a:t>
            </a:r>
            <a:r>
              <a:rPr lang="zh-CN" altLang="en-US" sz="1400" dirty="0" smtClean="0"/>
              <a:t>例门诊病人</a:t>
            </a:r>
            <a:endParaRPr lang="zh-CN" altLang="en-US" sz="1400" dirty="0"/>
          </a:p>
        </p:txBody>
      </p:sp>
      <p:pic>
        <p:nvPicPr>
          <p:cNvPr id="6" name="图片 5" descr="部位.png"/>
          <p:cNvPicPr>
            <a:picLocks noChangeAspect="1"/>
          </p:cNvPicPr>
          <p:nvPr/>
        </p:nvPicPr>
        <p:blipFill>
          <a:blip r:embed="rId4" cstate="print"/>
          <a:stretch>
            <a:fillRect/>
          </a:stretch>
        </p:blipFill>
        <p:spPr>
          <a:xfrm>
            <a:off x="3021454" y="1330874"/>
            <a:ext cx="1428760" cy="1194161"/>
          </a:xfrm>
          <a:prstGeom prst="rect">
            <a:avLst/>
          </a:prstGeom>
        </p:spPr>
      </p:pic>
      <p:sp>
        <p:nvSpPr>
          <p:cNvPr id="7" name="右箭头 6"/>
          <p:cNvSpPr/>
          <p:nvPr/>
        </p:nvSpPr>
        <p:spPr>
          <a:xfrm rot="19776530">
            <a:off x="2358160" y="1943876"/>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4735966" y="1759502"/>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横卷形 8"/>
          <p:cNvSpPr/>
          <p:nvPr/>
        </p:nvSpPr>
        <p:spPr>
          <a:xfrm>
            <a:off x="5450346" y="1545188"/>
            <a:ext cx="1357322" cy="714380"/>
          </a:xfrm>
          <a:prstGeom prst="horizontalScrol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t>diagnosis1</a:t>
            </a:r>
            <a:endParaRPr lang="zh-CN" altLang="en-US" dirty="0"/>
          </a:p>
        </p:txBody>
      </p:sp>
      <p:pic>
        <p:nvPicPr>
          <p:cNvPr id="10" name="Picture 9" descr="R:\temp\Internet 临时文件\Content.IE5\UE06LOG3\MC900343293[1].wmf"/>
          <p:cNvPicPr>
            <a:picLocks noChangeAspect="1" noChangeArrowheads="1"/>
          </p:cNvPicPr>
          <p:nvPr/>
        </p:nvPicPr>
        <p:blipFill>
          <a:blip r:embed="rId5"/>
          <a:srcRect/>
          <a:stretch>
            <a:fillRect/>
          </a:stretch>
        </p:blipFill>
        <p:spPr bwMode="auto">
          <a:xfrm>
            <a:off x="3305946" y="2850999"/>
            <a:ext cx="889006" cy="1000132"/>
          </a:xfrm>
          <a:prstGeom prst="rect">
            <a:avLst/>
          </a:prstGeom>
          <a:noFill/>
          <a:ln w="9525">
            <a:noFill/>
            <a:miter lim="800000"/>
            <a:headEnd/>
            <a:tailEnd/>
          </a:ln>
        </p:spPr>
      </p:pic>
      <p:sp>
        <p:nvSpPr>
          <p:cNvPr id="11" name="右箭头 10"/>
          <p:cNvSpPr/>
          <p:nvPr/>
        </p:nvSpPr>
        <p:spPr>
          <a:xfrm rot="785667">
            <a:off x="2325738" y="3021821"/>
            <a:ext cx="556421" cy="368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4735966" y="3200348"/>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横卷形 12"/>
          <p:cNvSpPr/>
          <p:nvPr/>
        </p:nvSpPr>
        <p:spPr>
          <a:xfrm>
            <a:off x="5450346" y="2957083"/>
            <a:ext cx="1357322" cy="653954"/>
          </a:xfrm>
          <a:prstGeom prst="horizontalScroll">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diagnosis2</a:t>
            </a:r>
            <a:endParaRPr lang="zh-CN" altLang="en-US" dirty="0"/>
          </a:p>
        </p:txBody>
      </p:sp>
      <p:sp>
        <p:nvSpPr>
          <p:cNvPr id="14" name="TextBox 13"/>
          <p:cNvSpPr txBox="1"/>
          <p:nvPr/>
        </p:nvSpPr>
        <p:spPr>
          <a:xfrm>
            <a:off x="3230539" y="3851131"/>
            <a:ext cx="1928826" cy="369332"/>
          </a:xfrm>
          <a:prstGeom prst="rect">
            <a:avLst/>
          </a:prstGeom>
          <a:noFill/>
        </p:spPr>
        <p:txBody>
          <a:bodyPr wrap="square" rtlCol="0">
            <a:spAutoFit/>
          </a:bodyPr>
          <a:lstStyle/>
          <a:p>
            <a:r>
              <a:rPr lang="zh-CN" altLang="en-US" dirty="0" smtClean="0"/>
              <a:t>头痛专家</a:t>
            </a:r>
            <a:endParaRPr lang="zh-CN" altLang="en-US" dirty="0"/>
          </a:p>
        </p:txBody>
      </p:sp>
      <p:sp>
        <p:nvSpPr>
          <p:cNvPr id="15" name="TextBox 14"/>
          <p:cNvSpPr txBox="1"/>
          <p:nvPr/>
        </p:nvSpPr>
        <p:spPr>
          <a:xfrm>
            <a:off x="657454" y="1632259"/>
            <a:ext cx="112265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dirty="0" smtClean="0"/>
              <a:t>301 </a:t>
            </a:r>
            <a:r>
              <a:rPr lang="zh-CN" altLang="en-US" dirty="0" smtClean="0"/>
              <a:t>医院</a:t>
            </a:r>
            <a:endParaRPr lang="zh-CN" altLang="en-US" dirty="0"/>
          </a:p>
        </p:txBody>
      </p:sp>
      <p:sp>
        <p:nvSpPr>
          <p:cNvPr id="16" name="右大括号 15"/>
          <p:cNvSpPr/>
          <p:nvPr/>
        </p:nvSpPr>
        <p:spPr>
          <a:xfrm>
            <a:off x="6950544" y="1745487"/>
            <a:ext cx="285752" cy="18573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3378644" y="2459867"/>
            <a:ext cx="927554" cy="369332"/>
          </a:xfrm>
          <a:prstGeom prst="rect">
            <a:avLst/>
          </a:prstGeom>
          <a:noFill/>
        </p:spPr>
        <p:txBody>
          <a:bodyPr wrap="square" rtlCol="0">
            <a:spAutoFit/>
          </a:bodyPr>
          <a:lstStyle/>
          <a:p>
            <a:r>
              <a:rPr lang="en-US" altLang="zh-CN" dirty="0" smtClean="0"/>
              <a:t>CDSS</a:t>
            </a:r>
            <a:endParaRPr lang="zh-CN" altLang="en-US" dirty="0"/>
          </a:p>
        </p:txBody>
      </p:sp>
      <p:sp>
        <p:nvSpPr>
          <p:cNvPr id="18" name="TextBox 17"/>
          <p:cNvSpPr txBox="1"/>
          <p:nvPr/>
        </p:nvSpPr>
        <p:spPr>
          <a:xfrm>
            <a:off x="5610613" y="3635732"/>
            <a:ext cx="11970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dirty="0" smtClean="0"/>
              <a:t>金标准</a:t>
            </a:r>
            <a:endParaRPr lang="zh-CN" altLang="en-US" dirty="0"/>
          </a:p>
        </p:txBody>
      </p:sp>
      <p:sp>
        <p:nvSpPr>
          <p:cNvPr id="19" name="矩形 18"/>
          <p:cNvSpPr/>
          <p:nvPr/>
        </p:nvSpPr>
        <p:spPr>
          <a:xfrm>
            <a:off x="7268496" y="2122471"/>
            <a:ext cx="1364476" cy="1200329"/>
          </a:xfrm>
          <a:prstGeom prst="rect">
            <a:avLst/>
          </a:prstGeom>
        </p:spPr>
        <p:txBody>
          <a:bodyPr wrap="none">
            <a:spAutoFit/>
          </a:bodyPr>
          <a:lstStyle/>
          <a:p>
            <a:r>
              <a:rPr lang="en-US" altLang="zh-CN" dirty="0" smtClean="0"/>
              <a:t>12</a:t>
            </a:r>
            <a:r>
              <a:rPr lang="zh-CN" altLang="en-US" dirty="0" smtClean="0"/>
              <a:t>种原发性</a:t>
            </a:r>
            <a:endParaRPr lang="en-US" altLang="zh-CN" dirty="0" smtClean="0"/>
          </a:p>
          <a:p>
            <a:r>
              <a:rPr lang="zh-CN" altLang="en-US" dirty="0" smtClean="0"/>
              <a:t>头痛总体</a:t>
            </a:r>
            <a:endParaRPr lang="en-US" altLang="zh-CN" dirty="0" smtClean="0"/>
          </a:p>
          <a:p>
            <a:r>
              <a:rPr lang="zh-CN" altLang="en-US" dirty="0" smtClean="0"/>
              <a:t>准确率</a:t>
            </a:r>
            <a:r>
              <a:rPr lang="zh-CN" altLang="en-US" dirty="0"/>
              <a:t>为 </a:t>
            </a:r>
            <a:endParaRPr lang="en-US" altLang="zh-CN" dirty="0" smtClean="0"/>
          </a:p>
          <a:p>
            <a:r>
              <a:rPr lang="en-US" altLang="zh-CN" dirty="0" smtClean="0"/>
              <a:t>92.6%</a:t>
            </a:r>
            <a:endParaRPr lang="en-US" altLang="zh-CN" dirty="0"/>
          </a:p>
        </p:txBody>
      </p:sp>
      <p:sp>
        <p:nvSpPr>
          <p:cNvPr id="21" name="圆角矩形 20"/>
          <p:cNvSpPr/>
          <p:nvPr/>
        </p:nvSpPr>
        <p:spPr bwMode="auto">
          <a:xfrm>
            <a:off x="1043608" y="4869160"/>
            <a:ext cx="7128792" cy="864096"/>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TextBox 21"/>
          <p:cNvSpPr txBox="1"/>
          <p:nvPr/>
        </p:nvSpPr>
        <p:spPr>
          <a:xfrm>
            <a:off x="1369990" y="4978042"/>
            <a:ext cx="6731951" cy="646331"/>
          </a:xfrm>
          <a:prstGeom prst="rect">
            <a:avLst/>
          </a:prstGeom>
          <a:noFill/>
        </p:spPr>
        <p:txBody>
          <a:bodyPr wrap="square" rtlCol="0">
            <a:spAutoFit/>
          </a:bodyPr>
          <a:lstStyle/>
          <a:p>
            <a:r>
              <a:rPr lang="zh-CN" altLang="en-US" dirty="0" smtClean="0"/>
              <a:t>面向社区的头痛决策支持系统实现后在北京</a:t>
            </a:r>
            <a:r>
              <a:rPr lang="en-US" altLang="zh-CN" dirty="0" smtClean="0"/>
              <a:t>301</a:t>
            </a:r>
            <a:r>
              <a:rPr lang="zh-CN" altLang="en-US" dirty="0" smtClean="0"/>
              <a:t>医院进行了临床应用，系统的界面简洁、操作明了，基本符合临床医生的需求</a:t>
            </a:r>
            <a:endParaRPr lang="zh-CN" altLang="en-US" dirty="0"/>
          </a:p>
        </p:txBody>
      </p:sp>
    </p:spTree>
    <p:extLst>
      <p:ext uri="{BB962C8B-B14F-4D97-AF65-F5344CB8AC3E}">
        <p14:creationId xmlns:p14="http://schemas.microsoft.com/office/powerpoint/2010/main" val="3123323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关键技术研究和系统框架实现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021" y="2479152"/>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2837" y="2533741"/>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
          <p:cNvSpPr txBox="1"/>
          <p:nvPr/>
        </p:nvSpPr>
        <p:spPr>
          <a:xfrm>
            <a:off x="5355711" y="3060229"/>
            <a:ext cx="652056" cy="335529"/>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康复</a:t>
            </a:r>
            <a:endParaRPr lang="zh-CN" altLang="en-US" sz="1600" dirty="0">
              <a:latin typeface="微软雅黑" pitchFamily="34" charset="-122"/>
              <a:ea typeface="微软雅黑" pitchFamily="34" charset="-122"/>
            </a:endParaRPr>
          </a:p>
        </p:txBody>
      </p:sp>
      <p:sp>
        <p:nvSpPr>
          <p:cNvPr id="21" name="TextBox 3"/>
          <p:cNvSpPr txBox="1"/>
          <p:nvPr/>
        </p:nvSpPr>
        <p:spPr>
          <a:xfrm>
            <a:off x="4304107" y="3055528"/>
            <a:ext cx="720079" cy="340230"/>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预防</a:t>
            </a:r>
            <a:endParaRPr lang="zh-CN" altLang="en-US" sz="1600" dirty="0">
              <a:latin typeface="微软雅黑" pitchFamily="34" charset="-122"/>
              <a:ea typeface="微软雅黑" pitchFamily="34" charset="-122"/>
            </a:endParaRPr>
          </a:p>
        </p:txBody>
      </p:sp>
      <p:pic>
        <p:nvPicPr>
          <p:cNvPr id="22" name="Picture 6" descr="D:\毕设\pictrute\问诊.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6701" y="2417301"/>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4"/>
          <p:cNvSpPr txBox="1"/>
          <p:nvPr/>
        </p:nvSpPr>
        <p:spPr>
          <a:xfrm>
            <a:off x="1944432" y="3060229"/>
            <a:ext cx="110367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基本医疗</a:t>
            </a:r>
            <a:endParaRPr lang="zh-CN" altLang="en-US" sz="1600" dirty="0">
              <a:latin typeface="微软雅黑" pitchFamily="34" charset="-122"/>
              <a:ea typeface="微软雅黑" pitchFamily="34" charset="-122"/>
            </a:endParaRPr>
          </a:p>
        </p:txBody>
      </p:sp>
      <p:sp>
        <p:nvSpPr>
          <p:cNvPr id="24" name="TextBox 5"/>
          <p:cNvSpPr txBox="1"/>
          <p:nvPr/>
        </p:nvSpPr>
        <p:spPr>
          <a:xfrm>
            <a:off x="3277050" y="3057204"/>
            <a:ext cx="701616"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保健</a:t>
            </a:r>
            <a:endParaRPr lang="zh-CN" altLang="en-US" sz="1600" dirty="0">
              <a:latin typeface="微软雅黑" pitchFamily="34" charset="-122"/>
              <a:ea typeface="微软雅黑" pitchFamily="34" charset="-122"/>
            </a:endParaRPr>
          </a:p>
        </p:txBody>
      </p:sp>
      <p:sp>
        <p:nvSpPr>
          <p:cNvPr id="25" name="TextBox 7"/>
          <p:cNvSpPr txBox="1"/>
          <p:nvPr/>
        </p:nvSpPr>
        <p:spPr>
          <a:xfrm>
            <a:off x="6281566" y="3101084"/>
            <a:ext cx="1236050"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健康教育</a:t>
            </a:r>
            <a:endParaRPr lang="zh-CN" altLang="en-US" sz="1400" dirty="0">
              <a:latin typeface="微软雅黑" pitchFamily="34" charset="-122"/>
              <a:ea typeface="微软雅黑" pitchFamily="34" charset="-122"/>
            </a:endParaRPr>
          </a:p>
        </p:txBody>
      </p:sp>
      <p:pic>
        <p:nvPicPr>
          <p:cNvPr id="2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1566" y="2447497"/>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8996" y="2479152"/>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5" descr="D:\毕设\pictrute\12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3527" y="1151650"/>
            <a:ext cx="1527995" cy="1257021"/>
          </a:xfrm>
          <a:prstGeom prst="rect">
            <a:avLst/>
          </a:prstGeom>
          <a:noFill/>
          <a:extLst>
            <a:ext uri="{909E8E84-426E-40DD-AFC4-6F175D3DCCD1}">
              <a14:hiddenFill xmlns:a14="http://schemas.microsoft.com/office/drawing/2010/main">
                <a:solidFill>
                  <a:srgbClr val="FFFFFF"/>
                </a:solidFill>
              </a14:hiddenFill>
            </a:ext>
          </a:extLst>
        </p:spPr>
      </p:pic>
      <p:sp>
        <p:nvSpPr>
          <p:cNvPr id="35" name="AutoShape 4"/>
          <p:cNvSpPr>
            <a:spLocks noChangeArrowheads="1"/>
          </p:cNvSpPr>
          <p:nvPr/>
        </p:nvSpPr>
        <p:spPr bwMode="gray">
          <a:xfrm rot="10800000">
            <a:off x="1201003" y="2026116"/>
            <a:ext cx="6926285" cy="1512106"/>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微软雅黑" pitchFamily="34" charset="-122"/>
              <a:ea typeface="微软雅黑" pitchFamily="34" charset="-122"/>
            </a:endParaRPr>
          </a:p>
        </p:txBody>
      </p:sp>
      <p:pic>
        <p:nvPicPr>
          <p:cNvPr id="41" name="图片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7923" y="3818719"/>
            <a:ext cx="716899" cy="716899"/>
          </a:xfrm>
          <a:prstGeom prst="rect">
            <a:avLst/>
          </a:prstGeom>
        </p:spPr>
      </p:pic>
      <p:pic>
        <p:nvPicPr>
          <p:cNvPr id="42" name="图片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93787" y="3758265"/>
            <a:ext cx="829483" cy="829483"/>
          </a:xfrm>
          <a:prstGeom prst="rect">
            <a:avLst/>
          </a:prstGeom>
        </p:spPr>
      </p:pic>
      <p:pic>
        <p:nvPicPr>
          <p:cNvPr id="43" name="图片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56630" y="3700270"/>
            <a:ext cx="895350" cy="895350"/>
          </a:xfrm>
          <a:prstGeom prst="rect">
            <a:avLst/>
          </a:prstGeom>
        </p:spPr>
      </p:pic>
      <p:sp>
        <p:nvSpPr>
          <p:cNvPr id="44" name="TextBox 43"/>
          <p:cNvSpPr txBox="1"/>
          <p:nvPr/>
        </p:nvSpPr>
        <p:spPr>
          <a:xfrm>
            <a:off x="2116701" y="5121993"/>
            <a:ext cx="4782890" cy="646331"/>
          </a:xfrm>
          <a:prstGeom prst="rect">
            <a:avLst/>
          </a:prstGeom>
          <a:noFill/>
        </p:spPr>
        <p:txBody>
          <a:bodyPr wrap="square" rtlCol="0">
            <a:spAutoFit/>
          </a:bodyPr>
          <a:lstStyle/>
          <a:p>
            <a:r>
              <a:rPr lang="zh-CN" altLang="en-US" dirty="0">
                <a:latin typeface="微软雅黑" pitchFamily="34" charset="-122"/>
                <a:ea typeface="微软雅黑" pitchFamily="34" charset="-122"/>
              </a:rPr>
              <a:t>社区医疗服务为居民提供基本的医疗服务，是我国医疗体制改革和社区建设的重要组成部分</a:t>
            </a:r>
          </a:p>
        </p:txBody>
      </p:sp>
      <p:sp>
        <p:nvSpPr>
          <p:cNvPr id="2" name="圆角矩形 1"/>
          <p:cNvSpPr/>
          <p:nvPr/>
        </p:nvSpPr>
        <p:spPr bwMode="auto">
          <a:xfrm>
            <a:off x="1797467" y="4953812"/>
            <a:ext cx="5549066" cy="982694"/>
          </a:xfrm>
          <a:prstGeom prst="roundRect">
            <a:avLst/>
          </a:prstGeom>
          <a:no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Tree>
    <p:extLst>
      <p:ext uri="{BB962C8B-B14F-4D97-AF65-F5344CB8AC3E}">
        <p14:creationId xmlns:p14="http://schemas.microsoft.com/office/powerpoint/2010/main" val="29743062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151618" y="3643370"/>
            <a:ext cx="7092789" cy="1224136"/>
          </a:xfrm>
          <a:prstGeom prst="roundRect">
            <a:avLst/>
          </a:prstGeom>
          <a:solidFill>
            <a:schemeClr val="accent3">
              <a:lumMod val="85000"/>
            </a:schemeClr>
          </a:solidFill>
          <a:ln w="3175" cap="flat" cmpd="sng" algn="ctr">
            <a:no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系统背景概述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405" y="1787648"/>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915817" y="1849022"/>
            <a:ext cx="5770984" cy="1200329"/>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阿尔兹海默症</a:t>
            </a:r>
            <a:r>
              <a:rPr lang="en-US" altLang="zh-CN" dirty="0" smtClean="0">
                <a:latin typeface="微软雅黑" pitchFamily="34" charset="-122"/>
                <a:ea typeface="微软雅黑" pitchFamily="34" charset="-122"/>
              </a:rPr>
              <a:t>(Alzheimer’s disease ,AD),</a:t>
            </a:r>
            <a:r>
              <a:rPr lang="zh-CN" altLang="en-US" dirty="0" smtClean="0">
                <a:latin typeface="微软雅黑" pitchFamily="34" charset="-122"/>
                <a:ea typeface="微软雅黑" pitchFamily="34" charset="-122"/>
              </a:rPr>
              <a:t>又称老年痴呆症，是一种神经退行性</a:t>
            </a:r>
            <a:r>
              <a:rPr lang="zh-CN" altLang="en-US" dirty="0">
                <a:latin typeface="微软雅黑" pitchFamily="34" charset="-122"/>
                <a:ea typeface="微软雅黑" pitchFamily="34" charset="-122"/>
              </a:rPr>
              <a:t>疾病。随着人口老龄化程度的加剧，</a:t>
            </a:r>
            <a:r>
              <a:rPr lang="en-US" altLang="zh-CN" dirty="0">
                <a:latin typeface="微软雅黑" pitchFamily="34" charset="-122"/>
                <a:ea typeface="微软雅黑" pitchFamily="34" charset="-122"/>
              </a:rPr>
              <a:t>AD</a:t>
            </a:r>
            <a:r>
              <a:rPr lang="zh-CN" altLang="en-US" dirty="0">
                <a:latin typeface="微软雅黑" pitchFamily="34" charset="-122"/>
                <a:ea typeface="微软雅黑" pitchFamily="34" charset="-122"/>
              </a:rPr>
              <a:t>已经成为继心血管疾病、肿瘤和脑卒中之后的第</a:t>
            </a:r>
            <a:r>
              <a:rPr lang="zh-CN" altLang="en-US" dirty="0">
                <a:solidFill>
                  <a:srgbClr val="FF0000"/>
                </a:solidFill>
                <a:latin typeface="微软雅黑" pitchFamily="34" charset="-122"/>
                <a:ea typeface="微软雅黑" pitchFamily="34" charset="-122"/>
              </a:rPr>
              <a:t>四</a:t>
            </a:r>
            <a:r>
              <a:rPr lang="zh-CN" altLang="en-US" dirty="0">
                <a:latin typeface="微软雅黑" pitchFamily="34" charset="-122"/>
                <a:ea typeface="微软雅黑" pitchFamily="34" charset="-122"/>
              </a:rPr>
              <a:t>位杀手，给社会和家庭带来沉重的负担</a:t>
            </a:r>
          </a:p>
        </p:txBody>
      </p:sp>
      <p:sp>
        <p:nvSpPr>
          <p:cNvPr id="10" name="矩形 9"/>
          <p:cNvSpPr/>
          <p:nvPr/>
        </p:nvSpPr>
        <p:spPr>
          <a:xfrm>
            <a:off x="1691680" y="5465026"/>
            <a:ext cx="5210745" cy="369332"/>
          </a:xfrm>
          <a:prstGeom prst="rect">
            <a:avLst/>
          </a:prstGeom>
        </p:spPr>
        <p:txBody>
          <a:bodyPr wrap="square">
            <a:spAutoFit/>
          </a:bodyPr>
          <a:lstStyle/>
          <a:p>
            <a:endParaRPr lang="zh-CN" altLang="en-US" dirty="0">
              <a:latin typeface="微软雅黑" pitchFamily="34" charset="-122"/>
              <a:ea typeface="微软雅黑" pitchFamily="34" charset="-122"/>
            </a:endParaRPr>
          </a:p>
        </p:txBody>
      </p:sp>
      <p:sp>
        <p:nvSpPr>
          <p:cNvPr id="7" name="矩形 6"/>
          <p:cNvSpPr/>
          <p:nvPr/>
        </p:nvSpPr>
        <p:spPr>
          <a:xfrm>
            <a:off x="1866631" y="3793773"/>
            <a:ext cx="6264696" cy="923330"/>
          </a:xfrm>
          <a:prstGeom prst="rect">
            <a:avLst/>
          </a:prstGeom>
        </p:spPr>
        <p:txBody>
          <a:bodyPr wrap="square">
            <a:spAutoFit/>
          </a:bodyPr>
          <a:lstStyle/>
          <a:p>
            <a:r>
              <a:rPr lang="zh-CN" altLang="en-US" dirty="0" smtClean="0">
                <a:latin typeface="微软雅黑" pitchFamily="34" charset="-122"/>
                <a:ea typeface="微软雅黑" pitchFamily="34" charset="-122"/>
              </a:rPr>
              <a:t>研究显示，年龄</a:t>
            </a:r>
            <a:r>
              <a:rPr lang="zh-CN" altLang="en-US" dirty="0">
                <a:latin typeface="微软雅黑" pitchFamily="34" charset="-122"/>
                <a:ea typeface="微软雅黑" pitchFamily="34" charset="-122"/>
              </a:rPr>
              <a:t>每增加</a:t>
            </a:r>
            <a:r>
              <a:rPr lang="en-US" altLang="zh-CN" dirty="0">
                <a:latin typeface="微软雅黑" pitchFamily="34" charset="-122"/>
                <a:ea typeface="微软雅黑" pitchFamily="34" charset="-122"/>
              </a:rPr>
              <a:t>5</a:t>
            </a:r>
            <a:r>
              <a:rPr lang="zh-CN" altLang="en-US" dirty="0">
                <a:latin typeface="微软雅黑" pitchFamily="34" charset="-122"/>
                <a:ea typeface="微软雅黑" pitchFamily="34" charset="-122"/>
              </a:rPr>
              <a:t>岁，阿尔茨海默病患者的百分数将上升</a:t>
            </a:r>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倍，也就是说</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60</a:t>
            </a:r>
            <a:r>
              <a:rPr lang="zh-CN" altLang="en-US" dirty="0">
                <a:latin typeface="微软雅黑" pitchFamily="34" charset="-122"/>
                <a:ea typeface="微软雅黑" pitchFamily="34" charset="-122"/>
              </a:rPr>
              <a:t>岁人群的患病率为</a:t>
            </a:r>
            <a:r>
              <a:rPr lang="en-US" altLang="zh-CN" dirty="0">
                <a:solidFill>
                  <a:srgbClr val="FF0000"/>
                </a:solidFill>
                <a:latin typeface="微软雅黑" pitchFamily="34" charset="-122"/>
                <a:ea typeface="微软雅黑" pitchFamily="34" charset="-122"/>
              </a:rPr>
              <a:t>1</a:t>
            </a:r>
            <a:r>
              <a:rPr lang="zh-CN" altLang="en-US" dirty="0">
                <a:solidFill>
                  <a:srgbClr val="FF0000"/>
                </a:solidFill>
                <a:latin typeface="微软雅黑" pitchFamily="34" charset="-122"/>
                <a:ea typeface="微软雅黑" pitchFamily="34" charset="-122"/>
              </a:rPr>
              <a:t>％</a:t>
            </a:r>
            <a:r>
              <a:rPr lang="zh-CN" altLang="en-US" dirty="0">
                <a:latin typeface="微软雅黑" pitchFamily="34" charset="-122"/>
                <a:ea typeface="微软雅黑" pitchFamily="34" charset="-122"/>
              </a:rPr>
              <a:t>，而</a:t>
            </a:r>
            <a:r>
              <a:rPr lang="en-US" altLang="zh-CN" dirty="0">
                <a:latin typeface="微软雅黑" pitchFamily="34" charset="-122"/>
                <a:ea typeface="微软雅黑" pitchFamily="34" charset="-122"/>
              </a:rPr>
              <a:t>85</a:t>
            </a:r>
            <a:r>
              <a:rPr lang="zh-CN" altLang="en-US" dirty="0">
                <a:latin typeface="微软雅黑" pitchFamily="34" charset="-122"/>
                <a:ea typeface="微软雅黑" pitchFamily="34" charset="-122"/>
              </a:rPr>
              <a:t>岁人群的患病率为</a:t>
            </a:r>
            <a:r>
              <a:rPr lang="en-US" altLang="zh-CN" dirty="0">
                <a:solidFill>
                  <a:srgbClr val="FF0000"/>
                </a:solidFill>
                <a:latin typeface="微软雅黑" pitchFamily="34" charset="-122"/>
                <a:ea typeface="微软雅黑" pitchFamily="34" charset="-122"/>
              </a:rPr>
              <a:t>30</a:t>
            </a:r>
            <a:r>
              <a:rPr lang="zh-CN" altLang="en-US" dirty="0" smtClean="0">
                <a:solidFill>
                  <a:srgbClr val="FF0000"/>
                </a:solidFill>
                <a:latin typeface="微软雅黑" pitchFamily="34" charset="-122"/>
                <a:ea typeface="微软雅黑" pitchFamily="34" charset="-122"/>
              </a:rPr>
              <a:t>％。</a:t>
            </a:r>
            <a:endParaRPr lang="zh-CN" altLang="en-US" dirty="0">
              <a:solidFill>
                <a:srgbClr val="FF0000"/>
              </a:solidFill>
              <a:latin typeface="微软雅黑" pitchFamily="34" charset="-122"/>
              <a:ea typeface="微软雅黑" pitchFamily="34" charset="-122"/>
            </a:endParaRPr>
          </a:p>
        </p:txBody>
      </p:sp>
      <p:sp>
        <p:nvSpPr>
          <p:cNvPr id="8" name="TextBox 7"/>
          <p:cNvSpPr txBox="1"/>
          <p:nvPr/>
        </p:nvSpPr>
        <p:spPr>
          <a:xfrm>
            <a:off x="1547663" y="5303341"/>
            <a:ext cx="6309168" cy="369332"/>
          </a:xfrm>
          <a:prstGeom prst="rect">
            <a:avLst/>
          </a:prstGeom>
          <a:noFill/>
        </p:spPr>
        <p:txBody>
          <a:bodyPr wrap="square" rtlCol="0">
            <a:spAutoFit/>
          </a:bodyPr>
          <a:lstStyle>
            <a:defPPr>
              <a:defRPr lang="zh-CN"/>
            </a:defPPr>
            <a:lvl1pPr>
              <a:defRPr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smtClean="0">
                <a:latin typeface="微软雅黑" pitchFamily="34" charset="-122"/>
                <a:ea typeface="微软雅黑" pitchFamily="34" charset="-122"/>
              </a:rPr>
              <a:t>在社区医疗中开展阿尔兹海默症的早期筛查工作十分必要</a:t>
            </a:r>
            <a:endParaRPr lang="zh-CN" altLang="en-US" dirty="0">
              <a:latin typeface="微软雅黑" pitchFamily="34" charset="-122"/>
              <a:ea typeface="微软雅黑" pitchFamily="34" charset="-122"/>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07" y="3196840"/>
            <a:ext cx="1255713"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基于框架的系统开发</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21" name="图示 20"/>
          <p:cNvGraphicFramePr/>
          <p:nvPr>
            <p:extLst>
              <p:ext uri="{D42A27DB-BD31-4B8C-83A1-F6EECF244321}">
                <p14:modId xmlns:p14="http://schemas.microsoft.com/office/powerpoint/2010/main" val="2296828476"/>
              </p:ext>
            </p:extLst>
          </p:nvPr>
        </p:nvGraphicFramePr>
        <p:xfrm>
          <a:off x="-684584" y="2708920"/>
          <a:ext cx="5904656" cy="2789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4"/>
          <p:cNvPicPr>
            <a:picLocks noChangeAspect="1" noChangeArrowheads="1"/>
          </p:cNvPicPr>
          <p:nvPr/>
        </p:nvPicPr>
        <p:blipFill>
          <a:blip r:embed="rId7" cstate="print"/>
          <a:srcRect/>
          <a:stretch>
            <a:fillRect/>
          </a:stretch>
        </p:blipFill>
        <p:spPr bwMode="auto">
          <a:xfrm>
            <a:off x="6337442" y="2247931"/>
            <a:ext cx="851946" cy="722318"/>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12" name="Picture 3"/>
          <p:cNvPicPr>
            <a:picLocks noChangeAspect="1" noChangeArrowheads="1"/>
          </p:cNvPicPr>
          <p:nvPr/>
        </p:nvPicPr>
        <p:blipFill>
          <a:blip r:embed="rId8" cstate="print"/>
          <a:srcRect/>
          <a:stretch>
            <a:fillRect/>
          </a:stretch>
        </p:blipFill>
        <p:spPr bwMode="auto">
          <a:xfrm>
            <a:off x="5324277" y="2146202"/>
            <a:ext cx="761959" cy="777880"/>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13" name="Picture 2"/>
          <p:cNvPicPr>
            <a:picLocks noChangeAspect="1" noChangeArrowheads="1"/>
          </p:cNvPicPr>
          <p:nvPr/>
        </p:nvPicPr>
        <p:blipFill>
          <a:blip r:embed="rId9" cstate="print"/>
          <a:srcRect/>
          <a:stretch>
            <a:fillRect/>
          </a:stretch>
        </p:blipFill>
        <p:spPr bwMode="auto">
          <a:xfrm>
            <a:off x="5803806" y="1931223"/>
            <a:ext cx="755944" cy="1000132"/>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15" name="矩形 14"/>
          <p:cNvSpPr/>
          <p:nvPr/>
        </p:nvSpPr>
        <p:spPr>
          <a:xfrm>
            <a:off x="5698563" y="2877916"/>
            <a:ext cx="885281" cy="369332"/>
          </a:xfrm>
          <a:prstGeom prst="rect">
            <a:avLst/>
          </a:prstGeom>
        </p:spPr>
        <p:txBody>
          <a:bodyPr wrap="square">
            <a:spAutoFit/>
          </a:bodyPr>
          <a:lstStyle/>
          <a:p>
            <a:r>
              <a:rPr lang="en-US" altLang="zh-CN" dirty="0" err="1" smtClean="0"/>
              <a:t>MoCA</a:t>
            </a:r>
            <a:endParaRPr lang="zh-CN" altLang="en-US" dirty="0"/>
          </a:p>
        </p:txBody>
      </p:sp>
      <p:sp>
        <p:nvSpPr>
          <p:cNvPr id="16" name="TextBox 15"/>
          <p:cNvSpPr txBox="1"/>
          <p:nvPr/>
        </p:nvSpPr>
        <p:spPr>
          <a:xfrm>
            <a:off x="6368915" y="2697147"/>
            <a:ext cx="1143008" cy="369332"/>
          </a:xfrm>
          <a:prstGeom prst="rect">
            <a:avLst/>
          </a:prstGeom>
          <a:noFill/>
        </p:spPr>
        <p:txBody>
          <a:bodyPr wrap="square" rtlCol="0">
            <a:spAutoFit/>
          </a:bodyPr>
          <a:lstStyle/>
          <a:p>
            <a:r>
              <a:rPr lang="en-US" dirty="0" smtClean="0"/>
              <a:t>ADAS-cog</a:t>
            </a:r>
            <a:endParaRPr lang="zh-CN" altLang="en-US" dirty="0"/>
          </a:p>
        </p:txBody>
      </p:sp>
      <p:sp>
        <p:nvSpPr>
          <p:cNvPr id="17" name="矩形 16"/>
          <p:cNvSpPr/>
          <p:nvPr/>
        </p:nvSpPr>
        <p:spPr>
          <a:xfrm>
            <a:off x="5021323" y="2431004"/>
            <a:ext cx="797013" cy="369332"/>
          </a:xfrm>
          <a:prstGeom prst="rect">
            <a:avLst/>
          </a:prstGeom>
        </p:spPr>
        <p:txBody>
          <a:bodyPr wrap="none">
            <a:spAutoFit/>
          </a:bodyPr>
          <a:lstStyle/>
          <a:p>
            <a:r>
              <a:rPr lang="en-US" altLang="zh-CN" dirty="0" smtClean="0"/>
              <a:t>MMSE</a:t>
            </a:r>
            <a:endParaRPr lang="zh-CN" altLang="en-US" dirty="0"/>
          </a:p>
        </p:txBody>
      </p:sp>
      <p:sp>
        <p:nvSpPr>
          <p:cNvPr id="18" name="流程图: 磁盘 17"/>
          <p:cNvSpPr/>
          <p:nvPr/>
        </p:nvSpPr>
        <p:spPr>
          <a:xfrm>
            <a:off x="7326440" y="2204143"/>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9" name="TextBox 18"/>
          <p:cNvSpPr txBox="1"/>
          <p:nvPr/>
        </p:nvSpPr>
        <p:spPr>
          <a:xfrm>
            <a:off x="7665390" y="2970249"/>
            <a:ext cx="1143008" cy="276999"/>
          </a:xfrm>
          <a:prstGeom prst="rect">
            <a:avLst/>
          </a:prstGeom>
          <a:noFill/>
        </p:spPr>
        <p:txBody>
          <a:bodyPr wrap="square" rtlCol="0">
            <a:spAutoFit/>
          </a:bodyPr>
          <a:lstStyle/>
          <a:p>
            <a:r>
              <a:rPr lang="en-US" altLang="zh-CN" sz="1200" dirty="0" smtClean="0"/>
              <a:t>145 Cases</a:t>
            </a:r>
            <a:endParaRPr lang="zh-CN" altLang="en-US" sz="1200" dirty="0"/>
          </a:p>
        </p:txBody>
      </p:sp>
      <p:sp>
        <p:nvSpPr>
          <p:cNvPr id="20" name="圆角矩形 19"/>
          <p:cNvSpPr/>
          <p:nvPr/>
        </p:nvSpPr>
        <p:spPr bwMode="auto">
          <a:xfrm>
            <a:off x="5419829" y="3655953"/>
            <a:ext cx="3549685" cy="1428682"/>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TextBox 21"/>
          <p:cNvSpPr txBox="1"/>
          <p:nvPr/>
        </p:nvSpPr>
        <p:spPr>
          <a:xfrm>
            <a:off x="6605267" y="5117122"/>
            <a:ext cx="1497017"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23" name="右大括号 22"/>
          <p:cNvSpPr/>
          <p:nvPr/>
        </p:nvSpPr>
        <p:spPr bwMode="auto">
          <a:xfrm rot="5400000">
            <a:off x="7256093" y="1988348"/>
            <a:ext cx="300649" cy="2803960"/>
          </a:xfrm>
          <a:prstGeom prst="rightBrace">
            <a:avLst/>
          </a:prstGeom>
          <a:solidFill>
            <a:schemeClr val="accent3">
              <a:lumMod val="95000"/>
            </a:schemeClr>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下箭头 23"/>
          <p:cNvSpPr/>
          <p:nvPr/>
        </p:nvSpPr>
        <p:spPr>
          <a:xfrm>
            <a:off x="6954253" y="3397777"/>
            <a:ext cx="857256" cy="285752"/>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1266" name="Picture 2" descr="D:\basic tool\QQ\文档\794460205\FileRecv\QQ截图2014022011534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7359" y="3813887"/>
            <a:ext cx="3191039" cy="11136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表格 27"/>
          <p:cNvGraphicFramePr>
            <a:graphicFrameLocks noGrp="1"/>
          </p:cNvGraphicFramePr>
          <p:nvPr>
            <p:extLst>
              <p:ext uri="{D42A27DB-BD31-4B8C-83A1-F6EECF244321}">
                <p14:modId xmlns:p14="http://schemas.microsoft.com/office/powerpoint/2010/main" val="705746262"/>
              </p:ext>
            </p:extLst>
          </p:nvPr>
        </p:nvGraphicFramePr>
        <p:xfrm>
          <a:off x="4505018" y="1372463"/>
          <a:ext cx="4464496" cy="3117784"/>
        </p:xfrm>
        <a:graphic>
          <a:graphicData uri="http://schemas.openxmlformats.org/drawingml/2006/table">
            <a:tbl>
              <a:tblPr firstRow="1" firstCol="1" bandRow="1"/>
              <a:tblGrid>
                <a:gridCol w="1296144"/>
                <a:gridCol w="1080120"/>
                <a:gridCol w="2088232"/>
              </a:tblGrid>
              <a:tr h="258745">
                <a:tc>
                  <a:txBody>
                    <a:bodyPr/>
                    <a:lstStyle/>
                    <a:p>
                      <a:pPr indent="127000" algn="ctr">
                        <a:lnSpc>
                          <a:spcPct val="150000"/>
                        </a:lnSpc>
                        <a:spcAft>
                          <a:spcPts val="0"/>
                        </a:spcAft>
                      </a:pPr>
                      <a:r>
                        <a:rPr lang="zh-CN" sz="1200" b="1" kern="100" dirty="0">
                          <a:effectLst/>
                          <a:latin typeface="Calibri"/>
                          <a:ea typeface="仿宋_GB2312"/>
                          <a:cs typeface="Times New Roman"/>
                        </a:rPr>
                        <a:t>字段</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数据类型</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dirty="0">
                          <a:effectLst/>
                          <a:latin typeface="Calibri"/>
                          <a:ea typeface="仿宋_GB2312"/>
                          <a:cs typeface="Times New Roman"/>
                        </a:rPr>
                        <a:t>说明</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258745">
                <a:tc>
                  <a:txBody>
                    <a:bodyPr/>
                    <a:lstStyle/>
                    <a:p>
                      <a:pPr indent="266700">
                        <a:lnSpc>
                          <a:spcPct val="150000"/>
                        </a:lnSpc>
                        <a:spcAft>
                          <a:spcPts val="0"/>
                        </a:spcAft>
                      </a:pPr>
                      <a:r>
                        <a:rPr lang="en-US" sz="1200" kern="100" dirty="0" err="1">
                          <a:effectLst/>
                          <a:latin typeface="Times New Roman"/>
                          <a:ea typeface="仿宋_GB2312"/>
                          <a:cs typeface="Times New Roman"/>
                        </a:rPr>
                        <a:t>VisitDate</a:t>
                      </a:r>
                      <a:r>
                        <a:rPr lang="en-US" sz="1200" kern="100" dirty="0">
                          <a:effectLst/>
                          <a:latin typeface="Times New Roman"/>
                          <a:ea typeface="仿宋_GB2312"/>
                          <a:cs typeface="Times New Roman"/>
                        </a:rPr>
                        <a:t> </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Date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就诊日期</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7546">
                <a:tc>
                  <a:txBody>
                    <a:bodyPr/>
                    <a:lstStyle/>
                    <a:p>
                      <a:pPr indent="266700">
                        <a:lnSpc>
                          <a:spcPct val="150000"/>
                        </a:lnSpc>
                        <a:spcAft>
                          <a:spcPts val="0"/>
                        </a:spcAft>
                      </a:pPr>
                      <a:r>
                        <a:rPr lang="en-US" sz="1200" kern="100" dirty="0" err="1">
                          <a:effectLst/>
                          <a:latin typeface="Times New Roman"/>
                          <a:ea typeface="仿宋_GB2312"/>
                          <a:cs typeface="Times New Roman"/>
                        </a:rPr>
                        <a:t>MocaResult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Calibri"/>
                          <a:ea typeface="仿宋_GB2312"/>
                          <a:cs typeface="仿宋_GB2312"/>
                        </a:rPr>
                        <a:t>Moca</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39599">
                <a:tc>
                  <a:txBody>
                    <a:bodyPr/>
                    <a:lstStyle/>
                    <a:p>
                      <a:pPr indent="266700">
                        <a:lnSpc>
                          <a:spcPct val="150000"/>
                        </a:lnSpc>
                        <a:spcAft>
                          <a:spcPts val="0"/>
                        </a:spcAft>
                      </a:pPr>
                      <a:r>
                        <a:rPr lang="en-US" sz="1200" kern="100">
                          <a:effectLst/>
                          <a:latin typeface="Times New Roman"/>
                          <a:ea typeface="仿宋_GB2312"/>
                          <a:cs typeface="Times New Roman"/>
                        </a:rPr>
                        <a:t>MMSEResult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MMSE</a:t>
                      </a:r>
                      <a:r>
                        <a:rPr lang="zh-CN" sz="1200" kern="100" dirty="0">
                          <a:effectLst/>
                          <a:latin typeface="Calibri"/>
                          <a:ea typeface="仿宋_GB2312"/>
                          <a:cs typeface="仿宋_GB2312"/>
                        </a:rPr>
                        <a:t>量表的测试</a:t>
                      </a:r>
                      <a:r>
                        <a:rPr lang="zh-CN" sz="1200" kern="100" dirty="0" smtClean="0">
                          <a:effectLst/>
                          <a:latin typeface="Calibri"/>
                          <a:ea typeface="仿宋_GB2312"/>
                          <a:cs typeface="仿宋_GB2312"/>
                        </a:rPr>
                        <a:t>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58745">
                <a:tc>
                  <a:txBody>
                    <a:bodyPr/>
                    <a:lstStyle/>
                    <a:p>
                      <a:pPr indent="266700">
                        <a:lnSpc>
                          <a:spcPct val="150000"/>
                        </a:lnSpc>
                        <a:spcAft>
                          <a:spcPts val="0"/>
                        </a:spcAft>
                      </a:pPr>
                      <a:r>
                        <a:rPr lang="en-US" sz="1200" kern="100">
                          <a:effectLst/>
                          <a:latin typeface="Times New Roman"/>
                          <a:ea typeface="仿宋_GB2312"/>
                          <a:cs typeface="Times New Roman"/>
                        </a:rPr>
                        <a:t>ADLResult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内嵌文档</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ADL</a:t>
                      </a:r>
                      <a:r>
                        <a:rPr lang="zh-CN" sz="1200" kern="100" dirty="0">
                          <a:effectLst/>
                          <a:latin typeface="Calibri"/>
                          <a:ea typeface="仿宋_GB2312"/>
                          <a:cs typeface="仿宋_GB2312"/>
                        </a:rPr>
                        <a:t>量表的测试结果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58745">
                <a:tc>
                  <a:txBody>
                    <a:bodyPr/>
                    <a:lstStyle/>
                    <a:p>
                      <a:pPr indent="266700">
                        <a:lnSpc>
                          <a:spcPct val="150000"/>
                        </a:lnSpc>
                        <a:spcAft>
                          <a:spcPts val="0"/>
                        </a:spcAft>
                      </a:pPr>
                      <a:r>
                        <a:rPr lang="en-US" sz="1200" kern="100">
                          <a:effectLst/>
                          <a:latin typeface="Times New Roman"/>
                          <a:ea typeface="仿宋_GB2312"/>
                          <a:cs typeface="Times New Roman"/>
                        </a:rPr>
                        <a:t>GDSResult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a:effectLst/>
                          <a:latin typeface="Calibri"/>
                          <a:ea typeface="仿宋_GB2312"/>
                          <a:cs typeface="仿宋_GB2312"/>
                        </a:rPr>
                        <a:t>GDS</a:t>
                      </a:r>
                      <a:r>
                        <a:rPr lang="zh-CN" sz="1200" kern="100" dirty="0">
                          <a:effectLst/>
                          <a:latin typeface="Calibri"/>
                          <a:ea typeface="仿宋_GB2312"/>
                          <a:cs typeface="仿宋_GB2312"/>
                        </a:rPr>
                        <a:t>量表的测试结果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17491">
                <a:tc>
                  <a:txBody>
                    <a:bodyPr/>
                    <a:lstStyle/>
                    <a:p>
                      <a:pPr indent="266700">
                        <a:lnSpc>
                          <a:spcPct val="150000"/>
                        </a:lnSpc>
                        <a:spcAft>
                          <a:spcPts val="0"/>
                        </a:spcAft>
                      </a:pPr>
                      <a:r>
                        <a:rPr lang="en-US" sz="1200" kern="100">
                          <a:effectLst/>
                          <a:latin typeface="Times New Roman"/>
                          <a:ea typeface="仿宋_GB2312"/>
                          <a:cs typeface="Times New Roman"/>
                        </a:rPr>
                        <a:t>Vocabulary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单词记忆和辨认能力测试结果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23413">
                <a:tc>
                  <a:txBody>
                    <a:bodyPr/>
                    <a:lstStyle/>
                    <a:p>
                      <a:pPr indent="266700">
                        <a:lnSpc>
                          <a:spcPct val="150000"/>
                        </a:lnSpc>
                        <a:spcAft>
                          <a:spcPts val="0"/>
                        </a:spcAft>
                      </a:pPr>
                      <a:r>
                        <a:rPr lang="en-US" sz="1200" kern="100">
                          <a:effectLst/>
                          <a:latin typeface="Times New Roman"/>
                          <a:ea typeface="仿宋_GB2312"/>
                          <a:cs typeface="Times New Roman"/>
                        </a:rPr>
                        <a:t>Picture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图片记忆能力测试结果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511306">
                <a:tc>
                  <a:txBody>
                    <a:bodyPr/>
                    <a:lstStyle/>
                    <a:p>
                      <a:pPr indent="266700">
                        <a:lnSpc>
                          <a:spcPct val="150000"/>
                        </a:lnSpc>
                        <a:spcAft>
                          <a:spcPts val="0"/>
                        </a:spcAft>
                      </a:pPr>
                      <a:r>
                        <a:rPr lang="en-US" sz="1200" kern="100" dirty="0">
                          <a:effectLst/>
                          <a:latin typeface="Times New Roman"/>
                          <a:ea typeface="仿宋_GB2312"/>
                          <a:cs typeface="Times New Roman"/>
                        </a:rPr>
                        <a:t>Number</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a:effectLst/>
                          <a:latin typeface="Calibri"/>
                          <a:ea typeface="仿宋_GB2312"/>
                          <a:cs typeface="仿宋_GB2312"/>
                        </a:rPr>
                        <a:t>内嵌文档</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zh-CN" sz="1200" kern="100" dirty="0">
                          <a:effectLst/>
                          <a:latin typeface="Calibri"/>
                          <a:ea typeface="仿宋_GB2312"/>
                          <a:cs typeface="仿宋_GB2312"/>
                        </a:rPr>
                        <a:t>数字复述能力测试结果</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2086006785"/>
              </p:ext>
            </p:extLst>
          </p:nvPr>
        </p:nvGraphicFramePr>
        <p:xfrm>
          <a:off x="4505018" y="3792684"/>
          <a:ext cx="4464496" cy="2846140"/>
        </p:xfrm>
        <a:graphic>
          <a:graphicData uri="http://schemas.openxmlformats.org/drawingml/2006/table">
            <a:tbl>
              <a:tblPr firstRow="1" firstCol="1" bandRow="1"/>
              <a:tblGrid>
                <a:gridCol w="1512168"/>
                <a:gridCol w="1008112"/>
                <a:gridCol w="1944216"/>
              </a:tblGrid>
              <a:tr h="377260">
                <a:tc>
                  <a:txBody>
                    <a:bodyPr/>
                    <a:lstStyle/>
                    <a:p>
                      <a:pPr indent="127000" algn="ctr">
                        <a:lnSpc>
                          <a:spcPct val="150000"/>
                        </a:lnSpc>
                        <a:spcAft>
                          <a:spcPts val="0"/>
                        </a:spcAft>
                      </a:pPr>
                      <a:r>
                        <a:rPr lang="zh-CN" sz="1200" b="1" kern="100">
                          <a:effectLst/>
                          <a:latin typeface="Calibri"/>
                          <a:ea typeface="仿宋_GB2312"/>
                          <a:cs typeface="Times New Roman"/>
                        </a:rPr>
                        <a:t>字段</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dirty="0">
                          <a:effectLst/>
                          <a:latin typeface="Calibri"/>
                          <a:ea typeface="仿宋_GB2312"/>
                          <a:cs typeface="Times New Roman"/>
                        </a:rPr>
                        <a:t>数据类型</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indent="127000" algn="ctr">
                        <a:lnSpc>
                          <a:spcPct val="150000"/>
                        </a:lnSpc>
                        <a:spcAft>
                          <a:spcPts val="0"/>
                        </a:spcAft>
                      </a:pPr>
                      <a:r>
                        <a:rPr lang="zh-CN" sz="1200" b="1" kern="100">
                          <a:effectLst/>
                          <a:latin typeface="Calibri"/>
                          <a:ea typeface="仿宋_GB2312"/>
                          <a:cs typeface="Times New Roman"/>
                        </a:rPr>
                        <a:t>说明</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r>
              <a:tr h="527555">
                <a:tc>
                  <a:txBody>
                    <a:bodyPr/>
                    <a:lstStyle/>
                    <a:p>
                      <a:pPr indent="266700">
                        <a:lnSpc>
                          <a:spcPct val="150000"/>
                        </a:lnSpc>
                        <a:spcAft>
                          <a:spcPts val="0"/>
                        </a:spcAft>
                      </a:pPr>
                      <a:r>
                        <a:rPr lang="en-US" sz="1200" kern="100" dirty="0" err="1">
                          <a:effectLst/>
                          <a:latin typeface="Times New Roman"/>
                          <a:ea typeface="仿宋_GB2312"/>
                          <a:cs typeface="Times New Roman"/>
                        </a:rPr>
                        <a:t>Visualspaceandexecutiveability</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视空间与执行能力得分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dirty="0">
                          <a:effectLst/>
                          <a:latin typeface="Times New Roman"/>
                          <a:ea typeface="仿宋_GB2312"/>
                          <a:cs typeface="Times New Roman"/>
                        </a:rPr>
                        <a:t>Naming</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命名能力得分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Memory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a:effectLst/>
                          <a:latin typeface="Calibri"/>
                          <a:ea typeface="仿宋_GB2312"/>
                          <a:cs typeface="Times New Roman"/>
                        </a:rPr>
                        <a:t>记忆能力得分</a:t>
                      </a:r>
                      <a:endParaRPr lang="zh-CN" sz="1200" kern="10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Attention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dirty="0" err="1">
                          <a:effectLst/>
                          <a:latin typeface="Times New Roman"/>
                          <a:ea typeface="仿宋_GB2312"/>
                          <a:cs typeface="Times New Roman"/>
                        </a:rPr>
                        <a:t>int</a:t>
                      </a:r>
                      <a:endParaRPr lang="zh-CN" sz="1200" kern="100" dirty="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注意力集中水平得分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Language</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语言能力得分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Abstractability</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抽象能力得分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MoCadelayrecall</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延迟回忆能力得分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3777">
                <a:tc>
                  <a:txBody>
                    <a:bodyPr/>
                    <a:lstStyle/>
                    <a:p>
                      <a:pPr indent="266700">
                        <a:lnSpc>
                          <a:spcPct val="150000"/>
                        </a:lnSpc>
                        <a:spcAft>
                          <a:spcPts val="0"/>
                        </a:spcAft>
                      </a:pPr>
                      <a:r>
                        <a:rPr lang="en-US" sz="1200" kern="100">
                          <a:effectLst/>
                          <a:latin typeface="Times New Roman"/>
                          <a:ea typeface="仿宋_GB2312"/>
                          <a:cs typeface="Times New Roman"/>
                        </a:rPr>
                        <a:t>Orientaion</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266700">
                        <a:lnSpc>
                          <a:spcPct val="150000"/>
                        </a:lnSpc>
                        <a:spcAft>
                          <a:spcPts val="0"/>
                        </a:spcAft>
                      </a:pPr>
                      <a:r>
                        <a:rPr lang="en-US" sz="1200" kern="100">
                          <a:effectLst/>
                          <a:latin typeface="Times New Roman"/>
                          <a:ea typeface="仿宋_GB2312"/>
                          <a:cs typeface="Times New Roman"/>
                        </a:rPr>
                        <a:t>int</a:t>
                      </a:r>
                      <a:endParaRPr lang="zh-CN" sz="1200" kern="100">
                        <a:effectLst/>
                        <a:latin typeface="Times New Roman"/>
                        <a:ea typeface="仿宋_GB2312"/>
                        <a:cs typeface="仿宋_GB2312"/>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indent="127000">
                        <a:lnSpc>
                          <a:spcPct val="150000"/>
                        </a:lnSpc>
                        <a:spcAft>
                          <a:spcPts val="0"/>
                        </a:spcAft>
                      </a:pPr>
                      <a:r>
                        <a:rPr lang="zh-CN" sz="1200" kern="100" dirty="0">
                          <a:effectLst/>
                          <a:latin typeface="Calibri"/>
                          <a:ea typeface="仿宋_GB2312"/>
                          <a:cs typeface="Times New Roman"/>
                        </a:rPr>
                        <a:t>定向能力得分</a:t>
                      </a:r>
                      <a:endParaRPr lang="zh-CN" sz="1200" kern="100" dirty="0">
                        <a:effectLst/>
                        <a:latin typeface="Times New Roman"/>
                        <a:ea typeface="仿宋_GB2312"/>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pic>
        <p:nvPicPr>
          <p:cNvPr id="30" name="图片 29"/>
          <p:cNvPicPr/>
          <p:nvPr/>
        </p:nvPicPr>
        <p:blipFill>
          <a:blip r:embed="rId11">
            <a:extLst>
              <a:ext uri="{28A0092B-C50C-407E-A947-70E740481C1C}">
                <a14:useLocalDpi xmlns:a14="http://schemas.microsoft.com/office/drawing/2010/main" val="0"/>
              </a:ext>
            </a:extLst>
          </a:blip>
          <a:srcRect/>
          <a:stretch>
            <a:fillRect/>
          </a:stretch>
        </p:blipFill>
        <p:spPr bwMode="auto">
          <a:xfrm>
            <a:off x="4465644" y="4077072"/>
            <a:ext cx="4503870" cy="2556722"/>
          </a:xfrm>
          <a:prstGeom prst="rect">
            <a:avLst/>
          </a:prstGeom>
          <a:noFill/>
          <a:ln>
            <a:noFill/>
          </a:ln>
        </p:spPr>
      </p:pic>
      <p:pic>
        <p:nvPicPr>
          <p:cNvPr id="31" name="图片 30"/>
          <p:cNvPicPr/>
          <p:nvPr/>
        </p:nvPicPr>
        <p:blipFill>
          <a:blip r:embed="rId12">
            <a:extLst>
              <a:ext uri="{28A0092B-C50C-407E-A947-70E740481C1C}">
                <a14:useLocalDpi xmlns:a14="http://schemas.microsoft.com/office/drawing/2010/main" val="0"/>
              </a:ext>
            </a:extLst>
          </a:blip>
          <a:srcRect/>
          <a:stretch>
            <a:fillRect/>
          </a:stretch>
        </p:blipFill>
        <p:spPr bwMode="auto">
          <a:xfrm>
            <a:off x="4465644" y="1384092"/>
            <a:ext cx="4503870" cy="2692980"/>
          </a:xfrm>
          <a:prstGeom prst="rect">
            <a:avLst/>
          </a:prstGeom>
          <a:noFill/>
          <a:ln>
            <a:noFill/>
          </a:ln>
        </p:spPr>
      </p:pic>
    </p:spTree>
    <p:extLst>
      <p:ext uri="{BB962C8B-B14F-4D97-AF65-F5344CB8AC3E}">
        <p14:creationId xmlns:p14="http://schemas.microsoft.com/office/powerpoint/2010/main" val="186292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系统实现</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32" y="1899147"/>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4280" y="186917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780" y="1844824"/>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1068" y="4124161"/>
            <a:ext cx="2236832" cy="20168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32" y="4120939"/>
            <a:ext cx="2326564" cy="1970923"/>
          </a:xfrm>
          <a:prstGeom prst="rect">
            <a:avLst/>
          </a:prstGeom>
        </p:spPr>
      </p:pic>
      <p:sp>
        <p:nvSpPr>
          <p:cNvPr id="11" name="右箭头 3"/>
          <p:cNvSpPr/>
          <p:nvPr/>
        </p:nvSpPr>
        <p:spPr bwMode="auto">
          <a:xfrm>
            <a:off x="3127704"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3"/>
          <p:cNvSpPr/>
          <p:nvPr/>
        </p:nvSpPr>
        <p:spPr bwMode="auto">
          <a:xfrm>
            <a:off x="5833770" y="2393629"/>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右箭头 3"/>
          <p:cNvSpPr/>
          <p:nvPr/>
        </p:nvSpPr>
        <p:spPr bwMode="auto">
          <a:xfrm flipH="1">
            <a:off x="3020598" y="5010410"/>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右箭头 3"/>
          <p:cNvSpPr/>
          <p:nvPr/>
        </p:nvSpPr>
        <p:spPr bwMode="auto">
          <a:xfrm flipH="1">
            <a:off x="5749884" y="497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7" name="Picture 3" descr="D:\basic tool\QQ\文档\794460205\FileRecv\网站截图\MMS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5806" y="4120940"/>
            <a:ext cx="2410765" cy="1970923"/>
          </a:xfrm>
          <a:prstGeom prst="rect">
            <a:avLst/>
          </a:prstGeom>
          <a:noFill/>
          <a:extLst>
            <a:ext uri="{909E8E84-426E-40DD-AFC4-6F175D3DCCD1}">
              <a14:hiddenFill xmlns:a14="http://schemas.microsoft.com/office/drawing/2010/main">
                <a:solidFill>
                  <a:srgbClr val="FFFFFF"/>
                </a:solidFill>
              </a14:hiddenFill>
            </a:ext>
          </a:extLst>
        </p:spPr>
      </p:pic>
      <p:sp>
        <p:nvSpPr>
          <p:cNvPr id="18" name="右箭头 3"/>
          <p:cNvSpPr/>
          <p:nvPr/>
        </p:nvSpPr>
        <p:spPr bwMode="auto">
          <a:xfrm rot="5400000">
            <a:off x="7965166" y="3662406"/>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33</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系统应用</a:t>
            </a:r>
            <a:endParaRPr lang="zh-CN" altLang="en-US" sz="2800" b="1" dirty="0">
              <a:solidFill>
                <a:srgbClr val="FFFFFF"/>
              </a:solidFill>
              <a:latin typeface="Times New Roman" pitchFamily="18" charset="0"/>
              <a:ea typeface="黑体" pitchFamily="49" charset="-122"/>
              <a:cs typeface="Times New Roman"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425180425"/>
              </p:ext>
            </p:extLst>
          </p:nvPr>
        </p:nvGraphicFramePr>
        <p:xfrm>
          <a:off x="3436331" y="1988840"/>
          <a:ext cx="2271338" cy="675640"/>
        </p:xfrm>
        <a:graphic>
          <a:graphicData uri="http://schemas.openxmlformats.org/drawingml/2006/table">
            <a:tbl>
              <a:tblPr>
                <a:tableStyleId>{35758FB7-9AC5-4552-8A53-C91805E547FA}</a:tableStyleId>
              </a:tblPr>
              <a:tblGrid>
                <a:gridCol w="1135669"/>
                <a:gridCol w="1135669"/>
              </a:tblGrid>
              <a:tr h="135534">
                <a:tc>
                  <a:txBody>
                    <a:bodyPr/>
                    <a:lstStyle/>
                    <a:p>
                      <a:r>
                        <a:rPr lang="zh-CN" altLang="en-US" sz="1400" b="1" dirty="0" smtClean="0"/>
                        <a:t>灵敏性</a:t>
                      </a:r>
                      <a:endParaRPr lang="zh-CN" altLang="en-US" sz="1400" b="1" dirty="0"/>
                    </a:p>
                  </a:txBody>
                  <a:tcPr/>
                </a:tc>
                <a:tc>
                  <a:txBody>
                    <a:bodyPr/>
                    <a:lstStyle/>
                    <a:p>
                      <a:r>
                        <a:rPr lang="zh-CN" altLang="en-US" sz="1400" b="1" dirty="0" smtClean="0"/>
                        <a:t>特异性</a:t>
                      </a:r>
                      <a:endParaRPr lang="zh-CN" altLang="en-US" sz="1400" b="1" dirty="0"/>
                    </a:p>
                  </a:txBody>
                  <a:tcPr/>
                </a:tc>
              </a:tr>
              <a:tr h="370840">
                <a:tc>
                  <a:txBody>
                    <a:bodyPr/>
                    <a:lstStyle/>
                    <a:p>
                      <a:r>
                        <a:rPr lang="en-US" altLang="zh-CN" sz="1400" dirty="0" smtClean="0"/>
                        <a:t>81.40%</a:t>
                      </a:r>
                      <a:endParaRPr lang="zh-CN" altLang="en-US" sz="1400" dirty="0"/>
                    </a:p>
                  </a:txBody>
                  <a:tcPr/>
                </a:tc>
                <a:tc>
                  <a:txBody>
                    <a:bodyPr/>
                    <a:lstStyle/>
                    <a:p>
                      <a:r>
                        <a:rPr lang="en-US" altLang="zh-CN" sz="1400" dirty="0" smtClean="0"/>
                        <a:t>91.40%</a:t>
                      </a:r>
                      <a:endParaRPr lang="zh-CN" altLang="en-US" sz="1400" dirty="0"/>
                    </a:p>
                  </a:txBody>
                  <a:tcPr/>
                </a:tc>
              </a:tr>
            </a:tbl>
          </a:graphicData>
        </a:graphic>
      </p:graphicFrame>
      <p:sp>
        <p:nvSpPr>
          <p:cNvPr id="5" name="TextBox 4"/>
          <p:cNvSpPr txBox="1"/>
          <p:nvPr/>
        </p:nvSpPr>
        <p:spPr>
          <a:xfrm>
            <a:off x="611560" y="1225716"/>
            <a:ext cx="7920880"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系统在临床应用后评估结果如下，根据评估进行分析研究后已得到准确率接近但简化输入参数的贝叶斯网络，下一步根据此结果将对于系统进行更新</a:t>
            </a:r>
            <a:endParaRPr lang="zh-CN" altLang="en-US" dirty="0">
              <a:latin typeface="微软雅黑" pitchFamily="34" charset="-122"/>
              <a:ea typeface="微软雅黑" pitchFamily="34" charset="-122"/>
            </a:endParaRPr>
          </a:p>
        </p:txBody>
      </p:sp>
      <p:graphicFrame>
        <p:nvGraphicFramePr>
          <p:cNvPr id="6" name="图示 5"/>
          <p:cNvGraphicFramePr/>
          <p:nvPr>
            <p:extLst>
              <p:ext uri="{D42A27DB-BD31-4B8C-83A1-F6EECF244321}">
                <p14:modId xmlns:p14="http://schemas.microsoft.com/office/powerpoint/2010/main" val="3483935228"/>
              </p:ext>
            </p:extLst>
          </p:nvPr>
        </p:nvGraphicFramePr>
        <p:xfrm>
          <a:off x="827584" y="3076012"/>
          <a:ext cx="5057360" cy="3061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043608" y="4401292"/>
            <a:ext cx="1440160"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知识库更新</a:t>
            </a:r>
            <a:endParaRPr lang="zh-CN" altLang="en-US" dirty="0">
              <a:latin typeface="微软雅黑" pitchFamily="34" charset="-122"/>
              <a:ea typeface="微软雅黑" pitchFamily="34" charset="-122"/>
            </a:endParaRPr>
          </a:p>
        </p:txBody>
      </p:sp>
      <p:sp>
        <p:nvSpPr>
          <p:cNvPr id="8" name="TextBox 7"/>
          <p:cNvSpPr txBox="1"/>
          <p:nvPr/>
        </p:nvSpPr>
        <p:spPr>
          <a:xfrm>
            <a:off x="4355976" y="4124293"/>
            <a:ext cx="1257846"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更新问诊界面的模板文件</a:t>
            </a:r>
            <a:endParaRPr lang="zh-CN" altLang="en-US" dirty="0">
              <a:latin typeface="微软雅黑" pitchFamily="34" charset="-122"/>
              <a:ea typeface="微软雅黑" pitchFamily="34" charset="-122"/>
            </a:endParaRPr>
          </a:p>
        </p:txBody>
      </p:sp>
      <p:sp>
        <p:nvSpPr>
          <p:cNvPr id="9" name="TextBox 8"/>
          <p:cNvSpPr txBox="1"/>
          <p:nvPr/>
        </p:nvSpPr>
        <p:spPr>
          <a:xfrm>
            <a:off x="2771800" y="4283290"/>
            <a:ext cx="1114792" cy="646331"/>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数据交互模块实现</a:t>
            </a:r>
            <a:endParaRPr lang="zh-CN" altLang="en-US" dirty="0">
              <a:latin typeface="微软雅黑" pitchFamily="34" charset="-122"/>
              <a:ea typeface="微软雅黑" pitchFamily="34" charset="-122"/>
            </a:endParaRPr>
          </a:p>
        </p:txBody>
      </p:sp>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6993" y="3685858"/>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876256" y="5517232"/>
            <a:ext cx="936104"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新系统</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207046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阿尔兹海默症决策支持系统实现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关键技术研究和系统框架实现</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a:t>
              </a:r>
              <a:r>
                <a:rPr kumimoji="1" lang="zh-CN" altLang="en-US" b="1" dirty="0" smtClean="0">
                  <a:solidFill>
                    <a:srgbClr val="000000"/>
                  </a:solidFill>
                  <a:latin typeface="黑体" pitchFamily="49" charset="-122"/>
                  <a:ea typeface="黑体" pitchFamily="49" charset="-122"/>
                </a:rPr>
                <a:t>决策支持系统实现</a:t>
              </a:r>
              <a:endParaRPr kumimoji="1" lang="zh-CN" altLang="en-US" b="1" dirty="0">
                <a:solidFill>
                  <a:srgbClr val="000000"/>
                </a:solidFill>
                <a:latin typeface="黑体" pitchFamily="49" charset="-122"/>
                <a:ea typeface="黑体" pitchFamily="49" charset="-122"/>
              </a:endParaRP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3200" b="1" dirty="0" smtClean="0">
                <a:solidFill>
                  <a:srgbClr val="FFFFFF"/>
                </a:solidFill>
                <a:latin typeface="微软雅黑" pitchFamily="34" charset="-122"/>
                <a:ea typeface="微软雅黑" pitchFamily="34" charset="-122"/>
                <a:cs typeface="Times New Roman" pitchFamily="18" charset="0"/>
              </a:rPr>
              <a:t>总结</a:t>
            </a:r>
            <a:endParaRPr lang="zh-CN" altLang="en-US" sz="3200" b="1" dirty="0">
              <a:solidFill>
                <a:srgbClr val="FFFFFF"/>
              </a:solidFill>
              <a:latin typeface="微软雅黑" pitchFamily="34" charset="-122"/>
              <a:ea typeface="微软雅黑" pitchFamily="34" charset="-122"/>
              <a:cs typeface="Times New Roman" pitchFamily="18" charset="0"/>
            </a:endParaRPr>
          </a:p>
        </p:txBody>
      </p:sp>
      <p:sp>
        <p:nvSpPr>
          <p:cNvPr id="4" name="TextBox 3"/>
          <p:cNvSpPr txBox="1"/>
          <p:nvPr/>
        </p:nvSpPr>
        <p:spPr>
          <a:xfrm>
            <a:off x="261864" y="1772816"/>
            <a:ext cx="8424936" cy="3970318"/>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针对社区</a:t>
            </a:r>
            <a:r>
              <a:rPr lang="zh-CN" altLang="en-US" sz="2000" kern="0" dirty="0">
                <a:latin typeface="微软雅黑" pitchFamily="34" charset="-122"/>
                <a:ea typeface="微软雅黑" pitchFamily="34" charset="-122"/>
              </a:rPr>
              <a:t>医疗中诊疗水平低下的问题，提出将临床决策支持应用于社区医疗的服务模式，并以疾病诊断为切入点</a:t>
            </a:r>
            <a:r>
              <a:rPr lang="zh-CN" altLang="en-US" sz="2000" kern="0" dirty="0" smtClean="0">
                <a:latin typeface="微软雅黑" pitchFamily="34" charset="-122"/>
                <a:ea typeface="微软雅黑" pitchFamily="34" charset="-122"/>
              </a:rPr>
              <a:t>，设计和开发出满足</a:t>
            </a:r>
            <a:r>
              <a:rPr lang="zh-CN" altLang="en-US" sz="2000" kern="0" dirty="0">
                <a:latin typeface="微软雅黑" pitchFamily="34" charset="-122"/>
                <a:ea typeface="微软雅黑" pitchFamily="34" charset="-122"/>
              </a:rPr>
              <a:t>社区医疗需求的疾病决策支持系统框架</a:t>
            </a:r>
            <a:endParaRPr lang="en-US" altLang="zh-CN" sz="2000" kern="0" dirty="0">
              <a:latin typeface="微软雅黑" pitchFamily="34" charset="-122"/>
              <a:ea typeface="微软雅黑" pitchFamily="34" charset="-122"/>
            </a:endParaRPr>
          </a:p>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关键问题</a:t>
            </a:r>
            <a:r>
              <a:rPr lang="en-US" altLang="zh-CN" sz="2000" kern="0" dirty="0" smtClean="0">
                <a:latin typeface="微软雅黑" pitchFamily="34" charset="-122"/>
                <a:ea typeface="微软雅黑" pitchFamily="34" charset="-122"/>
              </a:rPr>
              <a:t>1</a:t>
            </a:r>
            <a:r>
              <a:rPr lang="zh-CN" altLang="en-US" sz="2000" kern="0" dirty="0" smtClean="0">
                <a:latin typeface="微软雅黑" pitchFamily="34" charset="-122"/>
                <a:ea typeface="微软雅黑" pitchFamily="34" charset="-122"/>
              </a:rPr>
              <a:t>：各种常见疾病的决策支持服务的动态添加和更新</a:t>
            </a:r>
            <a:endParaRPr lang="en-US" altLang="zh-CN" sz="2000" kern="0" dirty="0" smtClean="0">
              <a:latin typeface="微软雅黑" pitchFamily="34" charset="-122"/>
              <a:ea typeface="微软雅黑" pitchFamily="34" charset="-122"/>
            </a:endParaRPr>
          </a:p>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关键问题</a:t>
            </a:r>
            <a:r>
              <a:rPr lang="en-US" altLang="zh-CN" sz="2000" kern="0" dirty="0" smtClean="0">
                <a:latin typeface="微软雅黑" pitchFamily="34" charset="-122"/>
                <a:ea typeface="微软雅黑" pitchFamily="34" charset="-122"/>
              </a:rPr>
              <a:t>2</a:t>
            </a:r>
            <a:r>
              <a:rPr lang="zh-CN" altLang="en-US" sz="2000" kern="0" dirty="0" smtClean="0">
                <a:latin typeface="微软雅黑" pitchFamily="34" charset="-122"/>
                <a:ea typeface="微软雅黑" pitchFamily="34" charset="-122"/>
              </a:rPr>
              <a:t>：复杂多样的医疗数据的海量存储和管理</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以头痛和阿尔兹海默症为例开展基于该框架的系统实践，开发实现了原发性头痛诊断决策支持系统和阿尔兹海默症诊断决策支持系统，并对系统框架的可用性和可扩展性进行验证和讨论</a:t>
            </a:r>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讨论与展望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845625" y="1772816"/>
            <a:ext cx="7452751" cy="3908762"/>
          </a:xfrm>
          <a:prstGeom prst="rect">
            <a:avLst/>
          </a:prstGeom>
          <a:noFill/>
        </p:spPr>
        <p:txBody>
          <a:bodyPr wrap="square" rtlCol="0">
            <a:spAutoFit/>
          </a:bodyPr>
          <a:lstStyle/>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smtClean="0">
                <a:latin typeface="微软雅黑" pitchFamily="34" charset="-122"/>
                <a:ea typeface="微软雅黑" pitchFamily="34" charset="-122"/>
              </a:rPr>
              <a:t>目前系统问诊内容以文本为主，缺少图像</a:t>
            </a:r>
            <a:r>
              <a:rPr lang="zh-CN" altLang="en-US" sz="2000" kern="0" dirty="0">
                <a:latin typeface="微软雅黑" pitchFamily="34" charset="-122"/>
                <a:ea typeface="微软雅黑" pitchFamily="34" charset="-122"/>
              </a:rPr>
              <a:t>信息的录入、查询和展示</a:t>
            </a:r>
            <a:r>
              <a:rPr lang="zh-CN" altLang="en-US" sz="2000" kern="0" dirty="0" smtClean="0">
                <a:latin typeface="微软雅黑" pitchFamily="34" charset="-122"/>
                <a:ea typeface="微软雅黑" pitchFamily="34" charset="-122"/>
              </a:rPr>
              <a:t>功能，下一阶段可使用</a:t>
            </a:r>
            <a:r>
              <a:rPr lang="en-US" altLang="zh-CN" sz="2000" kern="0" dirty="0" err="1">
                <a:latin typeface="微软雅黑" pitchFamily="34" charset="-122"/>
                <a:ea typeface="微软雅黑" pitchFamily="34" charset="-122"/>
              </a:rPr>
              <a:t>MongoDB</a:t>
            </a:r>
            <a:r>
              <a:rPr lang="zh-CN" altLang="en-US" sz="2000" kern="0" dirty="0">
                <a:latin typeface="微软雅黑" pitchFamily="34" charset="-122"/>
                <a:ea typeface="微软雅黑" pitchFamily="34" charset="-122"/>
              </a:rPr>
              <a:t>的子模块</a:t>
            </a:r>
            <a:r>
              <a:rPr lang="en-US" altLang="zh-CN" sz="2000" kern="0" dirty="0">
                <a:latin typeface="微软雅黑" pitchFamily="34" charset="-122"/>
                <a:ea typeface="微软雅黑" pitchFamily="34" charset="-122"/>
              </a:rPr>
              <a:t> </a:t>
            </a:r>
            <a:r>
              <a:rPr lang="en-US" altLang="zh-CN" sz="2000" kern="0" dirty="0" err="1">
                <a:latin typeface="微软雅黑" pitchFamily="34" charset="-122"/>
                <a:ea typeface="微软雅黑" pitchFamily="34" charset="-122"/>
              </a:rPr>
              <a:t>GridFS</a:t>
            </a:r>
            <a:r>
              <a:rPr lang="zh-CN" altLang="en-US" sz="2000" kern="0" dirty="0">
                <a:latin typeface="微软雅黑" pitchFamily="34" charset="-122"/>
                <a:ea typeface="微软雅黑" pitchFamily="34" charset="-122"/>
              </a:rPr>
              <a:t>实现分布式文件存储</a:t>
            </a:r>
            <a:r>
              <a:rPr lang="zh-CN" altLang="en-US" sz="2000" kern="0" dirty="0" smtClean="0">
                <a:latin typeface="微软雅黑" pitchFamily="34" charset="-122"/>
                <a:ea typeface="微软雅黑" pitchFamily="34" charset="-122"/>
              </a:rPr>
              <a:t>从而实现临床医疗图像</a:t>
            </a:r>
            <a:r>
              <a:rPr lang="zh-CN" altLang="en-US" sz="2000" kern="0" dirty="0">
                <a:latin typeface="微软雅黑" pitchFamily="34" charset="-122"/>
                <a:ea typeface="微软雅黑" pitchFamily="34" charset="-122"/>
              </a:rPr>
              <a:t>信息</a:t>
            </a:r>
            <a:r>
              <a:rPr lang="zh-CN" altLang="en-US" sz="2000" kern="0" dirty="0" smtClean="0">
                <a:latin typeface="微软雅黑" pitchFamily="34" charset="-122"/>
                <a:ea typeface="微软雅黑" pitchFamily="34" charset="-122"/>
              </a:rPr>
              <a:t>的录入与管理功能</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系统中病人的基本信息录入的功能可通过开发与社区医疗电子病历系统数据交互的组件实现自动化，减少手动输入量，增加系统的用户友好性</a:t>
            </a:r>
            <a:endParaRPr lang="en-US" altLang="zh-CN" sz="2000" kern="0" dirty="0">
              <a:latin typeface="微软雅黑" pitchFamily="34" charset="-122"/>
              <a:ea typeface="微软雅黑" pitchFamily="34" charset="-122"/>
            </a:endParaRPr>
          </a:p>
          <a:p>
            <a:pPr marL="342900" indent="-342900" algn="just" fontAlgn="base">
              <a:lnSpc>
                <a:spcPct val="150000"/>
              </a:lnSpc>
              <a:spcBef>
                <a:spcPct val="20000"/>
              </a:spcBef>
              <a:spcAft>
                <a:spcPct val="0"/>
              </a:spcAft>
              <a:buClr>
                <a:srgbClr val="5AD9F2"/>
              </a:buClr>
              <a:buFont typeface="Wingdings" pitchFamily="2" charset="2"/>
              <a:buChar char="v"/>
            </a:pPr>
            <a:r>
              <a:rPr lang="zh-CN" altLang="en-US" sz="2000" kern="0" dirty="0">
                <a:latin typeface="微软雅黑" pitchFamily="34" charset="-122"/>
                <a:ea typeface="微软雅黑" pitchFamily="34" charset="-122"/>
              </a:rPr>
              <a:t>建立面向专家的知识表达和更新平台，帮助专家和医疗信息工作者的协同合作，提高系统开发和更新的效率</a:t>
            </a:r>
          </a:p>
        </p:txBody>
      </p:sp>
    </p:spTree>
    <p:extLst>
      <p:ext uri="{BB962C8B-B14F-4D97-AF65-F5344CB8AC3E}">
        <p14:creationId xmlns:p14="http://schemas.microsoft.com/office/powerpoint/2010/main" val="18021974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致谢</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31540" y="1844824"/>
            <a:ext cx="8280920" cy="2464649"/>
          </a:xfrm>
          <a:prstGeom prst="rect">
            <a:avLst/>
          </a:prstGeom>
          <a:noFill/>
        </p:spPr>
        <p:txBody>
          <a:bodyPr wrap="square" rtlCol="0">
            <a:spAutoFit/>
          </a:bodyPr>
          <a:lstStyle/>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感谢各位答辩委员和在场参加我答辩的所有老师和同学</a:t>
            </a: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感谢段会龙老师、吕旭东老师对我的教诲和指导</a:t>
            </a: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感谢实验室所有老师、同学对我的帮助</a:t>
            </a:r>
            <a:endParaRPr lang="en-US" altLang="zh-CN" sz="2400" kern="0" dirty="0">
              <a:latin typeface="微软雅黑" pitchFamily="34" charset="-122"/>
              <a:ea typeface="微软雅黑" pitchFamily="34" charset="-122"/>
            </a:endParaRPr>
          </a:p>
          <a:p>
            <a:pPr marL="342900" lvl="0" indent="-342900" algn="just" fontAlgn="base">
              <a:lnSpc>
                <a:spcPct val="150000"/>
              </a:lnSpc>
              <a:spcBef>
                <a:spcPct val="20000"/>
              </a:spcBef>
              <a:spcAft>
                <a:spcPct val="0"/>
              </a:spcAft>
              <a:buClr>
                <a:srgbClr val="5AD9F2"/>
              </a:buClr>
              <a:buFont typeface="Wingdings" pitchFamily="2" charset="2"/>
              <a:buChar char="v"/>
            </a:pPr>
            <a:r>
              <a:rPr lang="zh-CN" altLang="en-US" sz="2400" kern="0" dirty="0">
                <a:latin typeface="微软雅黑" pitchFamily="34" charset="-122"/>
                <a:ea typeface="微软雅黑" pitchFamily="34" charset="-122"/>
              </a:rPr>
              <a:t>感谢家人、朋友对我的支持和鼓励</a:t>
            </a:r>
          </a:p>
        </p:txBody>
      </p:sp>
    </p:spTree>
    <p:extLst>
      <p:ext uri="{BB962C8B-B14F-4D97-AF65-F5344CB8AC3E}">
        <p14:creationId xmlns:p14="http://schemas.microsoft.com/office/powerpoint/2010/main" val="2297781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社区医疗面临的问题</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医疗现状</a:t>
            </a:r>
            <a:endParaRPr lang="zh-CN" altLang="en-US" dirty="0">
              <a:latin typeface="微软雅黑" pitchFamily="34" charset="-122"/>
              <a:ea typeface="微软雅黑" pitchFamily="34" charset="-122"/>
            </a:endParaRPr>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理想医疗模式</a:t>
            </a:r>
            <a:endParaRPr lang="zh-CN" altLang="en-US" dirty="0">
              <a:latin typeface="微软雅黑" pitchFamily="34" charset="-122"/>
              <a:ea typeface="微软雅黑" pitchFamily="34" charset="-122"/>
            </a:endParaRPr>
          </a:p>
        </p:txBody>
      </p:sp>
      <p:sp>
        <p:nvSpPr>
          <p:cNvPr id="41" name="圆角矩形 40"/>
          <p:cNvSpPr/>
          <p:nvPr/>
        </p:nvSpPr>
        <p:spPr bwMode="auto">
          <a:xfrm>
            <a:off x="3703116" y="1696355"/>
            <a:ext cx="1512168" cy="3892885"/>
          </a:xfrm>
          <a:prstGeom prst="roundRect">
            <a:avLst/>
          </a:prstGeom>
          <a:solidFill>
            <a:schemeClr val="bg2">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latin typeface="微软雅黑" pitchFamily="34" charset="-122"/>
                <a:ea typeface="微软雅黑" pitchFamily="34" charset="-122"/>
              </a:rPr>
              <a:t>大医院医疗负担过重，超负荷运作</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社区医疗资源闲置浪费</a:t>
            </a:r>
          </a:p>
        </p:txBody>
      </p:sp>
      <p:sp>
        <p:nvSpPr>
          <p:cNvPr id="57347" name="TextBox 57346"/>
          <p:cNvSpPr txBox="1"/>
          <p:nvPr/>
        </p:nvSpPr>
        <p:spPr>
          <a:xfrm>
            <a:off x="846661" y="5333700"/>
            <a:ext cx="2789235" cy="923330"/>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社区承担常见疾病的诊疗工作，中心医院专注于解决疑难杂症的诊疗问题</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临床决策支持系统</a:t>
            </a:r>
            <a:r>
              <a:rPr lang="zh-CN" altLang="en-US" sz="2400" b="1" dirty="0" smtClean="0">
                <a:solidFill>
                  <a:srgbClr val="FFFFFF"/>
                </a:solidFill>
                <a:latin typeface="Times New Roman" pitchFamily="18" charset="0"/>
                <a:ea typeface="黑体" pitchFamily="49" charset="-122"/>
                <a:cs typeface="Times New Roman" pitchFamily="18" charset="0"/>
              </a:rPr>
              <a:t>（</a:t>
            </a:r>
            <a:r>
              <a:rPr lang="en-US" altLang="zh-CN" sz="2400" b="1" dirty="0" smtClean="0">
                <a:solidFill>
                  <a:srgbClr val="FFFFFF"/>
                </a:solidFill>
                <a:latin typeface="Times New Roman" pitchFamily="18" charset="0"/>
                <a:ea typeface="黑体" pitchFamily="49" charset="-122"/>
                <a:cs typeface="Times New Roman" pitchFamily="18" charset="0"/>
              </a:rPr>
              <a:t>Clinical Decision Support System</a:t>
            </a:r>
            <a:r>
              <a:rPr lang="zh-CN" altLang="en-US" sz="2400" b="1" dirty="0" smtClean="0">
                <a:solidFill>
                  <a:srgbClr val="FFFFFF"/>
                </a:solidFill>
                <a:latin typeface="Times New Roman" pitchFamily="18" charset="0"/>
                <a:ea typeface="黑体" pitchFamily="49" charset="-122"/>
                <a:cs typeface="Times New Roman" pitchFamily="18" charset="0"/>
              </a:rPr>
              <a:t>）</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817210" y="2568694"/>
            <a:ext cx="4680520" cy="1819148"/>
          </a:xfrm>
          <a:prstGeom prst="ellipse">
            <a:avLst/>
          </a:prstGeom>
          <a:solidFill>
            <a:schemeClr val="accent3">
              <a:lumMod val="85000"/>
            </a:schemeClr>
          </a:solidFill>
          <a:ln w="9525" cap="flat" cmpd="sng" algn="ctr">
            <a:solidFill>
              <a:schemeClr val="bg2">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a:xfrm>
            <a:off x="468411" y="1179263"/>
            <a:ext cx="8373391" cy="1200329"/>
          </a:xfrm>
          <a:prstGeom prst="rect">
            <a:avLst/>
          </a:prstGeom>
        </p:spPr>
        <p:txBody>
          <a:bodyPr wrap="square">
            <a:spAutoFit/>
          </a:bodyPr>
          <a:lstStyle/>
          <a:p>
            <a:pPr algn="just"/>
            <a:r>
              <a:rPr lang="en-US" altLang="zh-CN" dirty="0"/>
              <a:t>Clinical decision support systems (CDSS) are </a:t>
            </a:r>
            <a:r>
              <a:rPr lang="en-US" altLang="zh-CN" dirty="0">
                <a:solidFill>
                  <a:srgbClr val="FF0000"/>
                </a:solidFill>
              </a:rPr>
              <a:t>computer systems</a:t>
            </a:r>
            <a:r>
              <a:rPr lang="en-US" altLang="zh-CN" dirty="0"/>
              <a:t> designed to </a:t>
            </a:r>
            <a:r>
              <a:rPr lang="en-US" altLang="zh-CN" dirty="0">
                <a:solidFill>
                  <a:srgbClr val="FF0000"/>
                </a:solidFill>
              </a:rPr>
              <a:t>impact</a:t>
            </a:r>
            <a:r>
              <a:rPr lang="en-US" altLang="zh-CN" dirty="0"/>
              <a:t> clinician </a:t>
            </a:r>
            <a:r>
              <a:rPr lang="en-US" altLang="zh-CN" dirty="0">
                <a:solidFill>
                  <a:srgbClr val="FF0000"/>
                </a:solidFill>
              </a:rPr>
              <a:t>decision making </a:t>
            </a:r>
            <a:r>
              <a:rPr lang="en-US" altLang="zh-CN" dirty="0"/>
              <a:t>about individual patients at the point in time that these decisions are made.               </a:t>
            </a:r>
            <a:endParaRPr lang="en-US" altLang="zh-CN" dirty="0" smtClean="0"/>
          </a:p>
          <a:p>
            <a:r>
              <a:rPr lang="en-US" altLang="zh-CN" dirty="0"/>
              <a:t> </a:t>
            </a:r>
            <a:r>
              <a:rPr lang="en-US" altLang="zh-CN" dirty="0" smtClean="0"/>
              <a:t>              -----------------</a:t>
            </a:r>
            <a:r>
              <a:rPr lang="en-US" altLang="zh-CN" dirty="0"/>
              <a:t>Clinical Decision Support Systems: Theory and Practice</a:t>
            </a:r>
          </a:p>
        </p:txBody>
      </p:sp>
      <p:sp>
        <p:nvSpPr>
          <p:cNvPr id="18" name="矩形 17"/>
          <p:cNvSpPr/>
          <p:nvPr/>
        </p:nvSpPr>
        <p:spPr>
          <a:xfrm>
            <a:off x="894102" y="3179206"/>
            <a:ext cx="646331"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D</a:t>
            </a: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EMS</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3" name="矩形 2"/>
          <p:cNvSpPr/>
          <p:nvPr/>
        </p:nvSpPr>
        <p:spPr>
          <a:xfrm>
            <a:off x="2260486" y="3613515"/>
            <a:ext cx="1925385" cy="646331"/>
          </a:xfrm>
          <a:prstGeom prst="rect">
            <a:avLst/>
          </a:prstGeom>
          <a:effectLst>
            <a:outerShdw blurRad="50800" dist="38100" dir="16200000" rotWithShape="0">
              <a:prstClr val="black">
                <a:alpha val="40000"/>
              </a:prstClr>
            </a:outerShdw>
          </a:effectLst>
        </p:spPr>
        <p:txBody>
          <a:bodyPr wrap="square">
            <a:spAutoFit/>
          </a:bodyPr>
          <a:lstStyle/>
          <a:p>
            <a:r>
              <a:rPr lang="en-US" altLang="zh-CN"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Archimedes</a:t>
            </a: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 </a:t>
            </a:r>
            <a:r>
              <a:rPr lang="en-US" altLang="zh-CN"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IndiGO</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6" name="矩形 5"/>
          <p:cNvSpPr/>
          <p:nvPr/>
        </p:nvSpPr>
        <p:spPr>
          <a:xfrm>
            <a:off x="1745617" y="3239912"/>
            <a:ext cx="1569660"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Auminence</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5" name="矩形 14"/>
          <p:cNvSpPr/>
          <p:nvPr/>
        </p:nvSpPr>
        <p:spPr>
          <a:xfrm>
            <a:off x="1301365" y="3443152"/>
            <a:ext cx="99257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Dxplain</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7" name="矩形 16"/>
          <p:cNvSpPr/>
          <p:nvPr/>
        </p:nvSpPr>
        <p:spPr>
          <a:xfrm>
            <a:off x="4450645" y="3296003"/>
            <a:ext cx="87716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Isabel</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9" name="矩形 18"/>
          <p:cNvSpPr/>
          <p:nvPr/>
        </p:nvSpPr>
        <p:spPr>
          <a:xfrm>
            <a:off x="3157470" y="2928601"/>
            <a:ext cx="1338828"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Micromedex</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6" name="矩形 25"/>
          <p:cNvSpPr/>
          <p:nvPr/>
        </p:nvSpPr>
        <p:spPr>
          <a:xfrm>
            <a:off x="1475656" y="2966028"/>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利兹腹痛系统</a:t>
            </a:r>
          </a:p>
        </p:txBody>
      </p:sp>
      <p:sp>
        <p:nvSpPr>
          <p:cNvPr id="27" name="矩形 26"/>
          <p:cNvSpPr/>
          <p:nvPr/>
        </p:nvSpPr>
        <p:spPr>
          <a:xfrm>
            <a:off x="2039215" y="2662849"/>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神经外科决策支持系统</a:t>
            </a:r>
            <a:endParaRPr lang="zh-CN" alt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8" name="矩形 27"/>
          <p:cNvSpPr/>
          <p:nvPr/>
        </p:nvSpPr>
        <p:spPr>
          <a:xfrm>
            <a:off x="3167844" y="3665335"/>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心脏病决策支持系统</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9" name="矩形 28"/>
          <p:cNvSpPr/>
          <p:nvPr/>
        </p:nvSpPr>
        <p:spPr>
          <a:xfrm>
            <a:off x="3427761" y="3201024"/>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Mycin</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30" name="矩形 29"/>
          <p:cNvSpPr/>
          <p:nvPr/>
        </p:nvSpPr>
        <p:spPr>
          <a:xfrm>
            <a:off x="4448382" y="3017235"/>
            <a:ext cx="1107996"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Internist</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7" name="下箭头 6"/>
          <p:cNvSpPr/>
          <p:nvPr/>
        </p:nvSpPr>
        <p:spPr bwMode="auto">
          <a:xfrm>
            <a:off x="2334214" y="4695619"/>
            <a:ext cx="4641787" cy="1130390"/>
          </a:xfrm>
          <a:prstGeom prst="downArrow">
            <a:avLst/>
          </a:prstGeom>
          <a:solidFill>
            <a:schemeClr val="accent1"/>
          </a:solidFill>
          <a:ln w="9525" cap="flat" cmpd="sng" algn="ctr">
            <a:solidFill>
              <a:schemeClr val="bg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889622" y="5737741"/>
            <a:ext cx="5778722" cy="707886"/>
          </a:xfrm>
          <a:prstGeom prst="rect">
            <a:avLst/>
          </a:prstGeom>
          <a:noFill/>
        </p:spPr>
        <p:txBody>
          <a:bodyPr wrap="square" rtlCol="0">
            <a:spAutoFit/>
          </a:bodyPr>
          <a:lstStyle/>
          <a:p>
            <a:pPr algn="just"/>
            <a:r>
              <a:rPr lang="zh-CN" alt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rPr>
              <a:t>临床决策支持系统作为一种已被广泛验证过的成熟方案，可以解决社区医疗水平低下的问题</a:t>
            </a:r>
            <a:endParaRPr lang="zh-CN" alt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微软雅黑" pitchFamily="34" charset="-122"/>
              <a:ea typeface="微软雅黑" pitchFamily="34" charset="-122"/>
            </a:endParaRPr>
          </a:p>
        </p:txBody>
      </p:sp>
      <p:sp>
        <p:nvSpPr>
          <p:cNvPr id="24" name="Freeform 296"/>
          <p:cNvSpPr>
            <a:spLocks/>
          </p:cNvSpPr>
          <p:nvPr/>
        </p:nvSpPr>
        <p:spPr bwMode="auto">
          <a:xfrm rot="5400000">
            <a:off x="5064862" y="3054468"/>
            <a:ext cx="2170934" cy="85240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FFFF">
                  <a:lumMod val="65000"/>
                </a:srgbClr>
              </a:gs>
              <a:gs pos="100000">
                <a:srgbClr val="FFFFFF">
                  <a:alpha val="0"/>
                </a:srgbClr>
              </a:gs>
            </a:gsLst>
            <a:lin ang="5400000" scaled="1"/>
          </a:gradFill>
          <a:ln w="9525">
            <a:noFill/>
            <a:round/>
            <a:headEnd/>
            <a:tailEnd/>
          </a:ln>
        </p:spPr>
        <p:txBody>
          <a:bodyPr wrap="none" anchor="ctr"/>
          <a:lstStyle>
            <a:defPPr>
              <a:defRPr lang="en-US"/>
            </a:defPPr>
            <a:lvl1pPr algn="ctr" rtl="0" fontAlgn="base">
              <a:spcBef>
                <a:spcPct val="0"/>
              </a:spcBef>
              <a:spcAft>
                <a:spcPct val="0"/>
              </a:spcAft>
              <a:defRPr sz="2400" kern="1200">
                <a:solidFill>
                  <a:schemeClr val="tx1"/>
                </a:solidFill>
                <a:latin typeface="Arial" charset="0"/>
                <a:ea typeface="+mn-ea"/>
                <a:cs typeface="+mn-cs"/>
              </a:defRPr>
            </a:lvl1pPr>
            <a:lvl2pPr marL="457200" algn="ctr" rtl="0" fontAlgn="base">
              <a:spcBef>
                <a:spcPct val="0"/>
              </a:spcBef>
              <a:spcAft>
                <a:spcPct val="0"/>
              </a:spcAft>
              <a:defRPr sz="2400" kern="1200">
                <a:solidFill>
                  <a:schemeClr val="tx1"/>
                </a:solidFill>
                <a:latin typeface="Arial" charset="0"/>
                <a:ea typeface="+mn-ea"/>
                <a:cs typeface="+mn-cs"/>
              </a:defRPr>
            </a:lvl2pPr>
            <a:lvl3pPr marL="914400" algn="ctr" rtl="0" fontAlgn="base">
              <a:spcBef>
                <a:spcPct val="0"/>
              </a:spcBef>
              <a:spcAft>
                <a:spcPct val="0"/>
              </a:spcAft>
              <a:defRPr sz="2400" kern="1200">
                <a:solidFill>
                  <a:schemeClr val="tx1"/>
                </a:solidFill>
                <a:latin typeface="Arial" charset="0"/>
                <a:ea typeface="+mn-ea"/>
                <a:cs typeface="+mn-cs"/>
              </a:defRPr>
            </a:lvl3pPr>
            <a:lvl4pPr marL="1371600" algn="ctr" rtl="0" fontAlgn="base">
              <a:spcBef>
                <a:spcPct val="0"/>
              </a:spcBef>
              <a:spcAft>
                <a:spcPct val="0"/>
              </a:spcAft>
              <a:defRPr sz="2400" kern="1200">
                <a:solidFill>
                  <a:schemeClr val="tx1"/>
                </a:solidFill>
                <a:latin typeface="Arial" charset="0"/>
                <a:ea typeface="+mn-ea"/>
                <a:cs typeface="+mn-cs"/>
              </a:defRPr>
            </a:lvl4pPr>
            <a:lvl5pPr marL="1828800" algn="ct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charset="0"/>
              <a:ea typeface="宋体" charset="-122"/>
              <a:cs typeface="+mn-cs"/>
            </a:endParaRPr>
          </a:p>
        </p:txBody>
      </p:sp>
      <p:pic>
        <p:nvPicPr>
          <p:cNvPr id="25" name="Picture 4" descr="C:\Users\Nan Shan\AppData\Local\Microsoft\Windows\Temporary Internet Files\Content.IE5\1YNOCN14\MC90005698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6870" y="2442683"/>
            <a:ext cx="687057" cy="77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3" name="Picture 121" descr="C:\Users\FGJ\AppData\Roaming\Tencent\Users\794460205\QQ\WinTemp\RichOle\XD3@4H5A]DC[HVC0Z1SQS%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392" y="3431856"/>
            <a:ext cx="1123950" cy="10096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4"/>
          <p:cNvSpPr txBox="1">
            <a:spLocks noChangeArrowheads="1"/>
          </p:cNvSpPr>
          <p:nvPr/>
        </p:nvSpPr>
        <p:spPr bwMode="auto">
          <a:xfrm>
            <a:off x="7099457" y="317940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提高医疗</a:t>
            </a:r>
            <a:r>
              <a:rPr lang="zh-CN" altLang="en-US" sz="1400" dirty="0">
                <a:solidFill>
                  <a:srgbClr val="C00000"/>
                </a:solidFill>
                <a:ea typeface="宋体" pitchFamily="2" charset="-122"/>
              </a:rPr>
              <a:t>质量</a:t>
            </a:r>
          </a:p>
        </p:txBody>
      </p:sp>
      <p:sp>
        <p:nvSpPr>
          <p:cNvPr id="32" name="TextBox 25"/>
          <p:cNvSpPr txBox="1">
            <a:spLocks noChangeArrowheads="1"/>
          </p:cNvSpPr>
          <p:nvPr/>
        </p:nvSpPr>
        <p:spPr bwMode="auto">
          <a:xfrm>
            <a:off x="7099457" y="4387842"/>
            <a:ext cx="12618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나눔고딕"/>
                <a:cs typeface="나눔고딕"/>
              </a:defRPr>
            </a:lvl1pPr>
            <a:lvl2pPr marL="742950" indent="-285750" eaLnBrk="0" hangingPunct="0">
              <a:defRPr>
                <a:solidFill>
                  <a:schemeClr val="tx1"/>
                </a:solidFill>
                <a:latin typeface="Arial" pitchFamily="34" charset="0"/>
                <a:ea typeface="나눔고딕"/>
                <a:cs typeface="나눔고딕"/>
              </a:defRPr>
            </a:lvl2pPr>
            <a:lvl3pPr marL="1143000" indent="-228600" eaLnBrk="0" hangingPunct="0">
              <a:defRPr>
                <a:solidFill>
                  <a:schemeClr val="tx1"/>
                </a:solidFill>
                <a:latin typeface="Arial" pitchFamily="34" charset="0"/>
                <a:ea typeface="나눔고딕"/>
                <a:cs typeface="나눔고딕"/>
              </a:defRPr>
            </a:lvl3pPr>
            <a:lvl4pPr marL="1600200" indent="-228600" eaLnBrk="0" hangingPunct="0">
              <a:defRPr>
                <a:solidFill>
                  <a:schemeClr val="tx1"/>
                </a:solidFill>
                <a:latin typeface="Arial" pitchFamily="34" charset="0"/>
                <a:ea typeface="나눔고딕"/>
                <a:cs typeface="나눔고딕"/>
              </a:defRPr>
            </a:lvl4pPr>
            <a:lvl5pPr marL="2057400" indent="-228600" eaLnBrk="0" hangingPunct="0">
              <a:defRPr>
                <a:solidFill>
                  <a:schemeClr val="tx1"/>
                </a:solidFill>
                <a:latin typeface="Arial" pitchFamily="34" charset="0"/>
                <a:ea typeface="나눔고딕"/>
                <a:cs typeface="나눔고딕"/>
              </a:defRPr>
            </a:lvl5pPr>
            <a:lvl6pPr marL="2514600" indent="-228600" eaLnBrk="0" fontAlgn="base" latinLnBrk="1" hangingPunct="0">
              <a:spcBef>
                <a:spcPct val="0"/>
              </a:spcBef>
              <a:spcAft>
                <a:spcPct val="0"/>
              </a:spcAft>
              <a:defRPr>
                <a:solidFill>
                  <a:schemeClr val="tx1"/>
                </a:solidFill>
                <a:latin typeface="Arial" pitchFamily="34" charset="0"/>
                <a:ea typeface="나눔고딕"/>
                <a:cs typeface="나눔고딕"/>
              </a:defRPr>
            </a:lvl6pPr>
            <a:lvl7pPr marL="2971800" indent="-228600" eaLnBrk="0" fontAlgn="base" latinLnBrk="1" hangingPunct="0">
              <a:spcBef>
                <a:spcPct val="0"/>
              </a:spcBef>
              <a:spcAft>
                <a:spcPct val="0"/>
              </a:spcAft>
              <a:defRPr>
                <a:solidFill>
                  <a:schemeClr val="tx1"/>
                </a:solidFill>
                <a:latin typeface="Arial" pitchFamily="34" charset="0"/>
                <a:ea typeface="나눔고딕"/>
                <a:cs typeface="나눔고딕"/>
              </a:defRPr>
            </a:lvl7pPr>
            <a:lvl8pPr marL="3429000" indent="-228600" eaLnBrk="0" fontAlgn="base" latinLnBrk="1" hangingPunct="0">
              <a:spcBef>
                <a:spcPct val="0"/>
              </a:spcBef>
              <a:spcAft>
                <a:spcPct val="0"/>
              </a:spcAft>
              <a:defRPr>
                <a:solidFill>
                  <a:schemeClr val="tx1"/>
                </a:solidFill>
                <a:latin typeface="Arial" pitchFamily="34" charset="0"/>
                <a:ea typeface="나눔고딕"/>
                <a:cs typeface="나눔고딕"/>
              </a:defRPr>
            </a:lvl8pPr>
            <a:lvl9pPr marL="3886200" indent="-228600" eaLnBrk="0" fontAlgn="base" latinLnBrk="1" hangingPunct="0">
              <a:spcBef>
                <a:spcPct val="0"/>
              </a:spcBef>
              <a:spcAft>
                <a:spcPct val="0"/>
              </a:spcAft>
              <a:defRPr>
                <a:solidFill>
                  <a:schemeClr val="tx1"/>
                </a:solidFill>
                <a:latin typeface="Arial" pitchFamily="34" charset="0"/>
                <a:ea typeface="나눔고딕"/>
                <a:cs typeface="나눔고딕"/>
              </a:defRPr>
            </a:lvl9pPr>
          </a:lstStyle>
          <a:p>
            <a:pPr algn="ctr" eaLnBrk="1" hangingPunct="1"/>
            <a:r>
              <a:rPr lang="zh-CN" altLang="en-US" sz="1400" dirty="0" smtClean="0">
                <a:solidFill>
                  <a:srgbClr val="C00000"/>
                </a:solidFill>
                <a:ea typeface="宋体" pitchFamily="2" charset="-122"/>
              </a:rPr>
              <a:t>降低医疗费</a:t>
            </a:r>
            <a:r>
              <a:rPr lang="zh-CN" altLang="en-US" sz="1400" dirty="0">
                <a:solidFill>
                  <a:srgbClr val="C00000"/>
                </a:solidFill>
                <a:ea typeface="宋体" pitchFamily="2" charset="-122"/>
              </a:rPr>
              <a:t>用</a:t>
            </a:r>
          </a:p>
        </p:txBody>
      </p:sp>
    </p:spTree>
    <p:extLst>
      <p:ext uri="{BB962C8B-B14F-4D97-AF65-F5344CB8AC3E}">
        <p14:creationId xmlns:p14="http://schemas.microsoft.com/office/powerpoint/2010/main" val="1581277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社区临床决策支持需求分析</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下箭头 20"/>
          <p:cNvSpPr/>
          <p:nvPr/>
        </p:nvSpPr>
        <p:spPr bwMode="auto">
          <a:xfrm>
            <a:off x="651227" y="4298832"/>
            <a:ext cx="576064" cy="97261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TextBox 23"/>
          <p:cNvSpPr txBox="1"/>
          <p:nvPr/>
        </p:nvSpPr>
        <p:spPr>
          <a:xfrm>
            <a:off x="4283117" y="5254993"/>
            <a:ext cx="1214906" cy="738664"/>
          </a:xfrm>
          <a:prstGeom prst="rect">
            <a:avLst/>
          </a:prstGeom>
          <a:noFill/>
        </p:spPr>
        <p:txBody>
          <a:bodyPr wrap="square" rtlCol="0">
            <a:spAutoFit/>
          </a:bodyPr>
          <a:lstStyle/>
          <a:p>
            <a:r>
              <a:rPr lang="zh-CN" altLang="en-US" sz="1400" dirty="0" smtClean="0"/>
              <a:t>获取最新临床知识，提高医疗水平</a:t>
            </a:r>
            <a:endParaRPr lang="zh-CN" altLang="en-US" sz="1400" dirty="0"/>
          </a:p>
        </p:txBody>
      </p:sp>
      <p:sp>
        <p:nvSpPr>
          <p:cNvPr id="25" name="TextBox 24"/>
          <p:cNvSpPr txBox="1"/>
          <p:nvPr/>
        </p:nvSpPr>
        <p:spPr>
          <a:xfrm>
            <a:off x="1509433" y="4932888"/>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26"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1526" y="3782664"/>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3"/>
          <p:cNvSpPr>
            <a:spLocks/>
          </p:cNvSpPr>
          <p:nvPr/>
        </p:nvSpPr>
        <p:spPr bwMode="gray">
          <a:xfrm rot="4845318" flipV="1">
            <a:off x="3049614" y="3208703"/>
            <a:ext cx="554028" cy="1561172"/>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28"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016" y="3868600"/>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4332695" y="4867137"/>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31" name="Freeform 3"/>
          <p:cNvSpPr>
            <a:spLocks/>
          </p:cNvSpPr>
          <p:nvPr/>
        </p:nvSpPr>
        <p:spPr bwMode="gray">
          <a:xfrm rot="4752713" flipV="1">
            <a:off x="5927158" y="3175580"/>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32"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018" y="3987952"/>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201548" y="5209028"/>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34" name="TextBox 33"/>
          <p:cNvSpPr txBox="1"/>
          <p:nvPr/>
        </p:nvSpPr>
        <p:spPr>
          <a:xfrm>
            <a:off x="7291526" y="5274068"/>
            <a:ext cx="1395274" cy="738664"/>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35" name="TextBox 34"/>
          <p:cNvSpPr txBox="1"/>
          <p:nvPr/>
        </p:nvSpPr>
        <p:spPr>
          <a:xfrm>
            <a:off x="127654" y="4006795"/>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36" name="Freeform 5"/>
          <p:cNvSpPr>
            <a:spLocks/>
          </p:cNvSpPr>
          <p:nvPr/>
        </p:nvSpPr>
        <p:spPr bwMode="gray">
          <a:xfrm rot="9488641" flipV="1">
            <a:off x="2696581" y="4745642"/>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7" name="Freeform 5"/>
          <p:cNvSpPr>
            <a:spLocks/>
          </p:cNvSpPr>
          <p:nvPr/>
        </p:nvSpPr>
        <p:spPr bwMode="gray">
          <a:xfrm rot="9488641" flipV="1">
            <a:off x="5628972" y="4724827"/>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8" name="TextBox 37"/>
          <p:cNvSpPr txBox="1"/>
          <p:nvPr/>
        </p:nvSpPr>
        <p:spPr>
          <a:xfrm>
            <a:off x="7449728" y="4824675"/>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39" name="TextBox 38"/>
          <p:cNvSpPr txBox="1"/>
          <p:nvPr/>
        </p:nvSpPr>
        <p:spPr>
          <a:xfrm>
            <a:off x="409160" y="4575830"/>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
        <p:nvSpPr>
          <p:cNvPr id="3" name="圆角矩形 2"/>
          <p:cNvSpPr/>
          <p:nvPr/>
        </p:nvSpPr>
        <p:spPr bwMode="auto">
          <a:xfrm>
            <a:off x="2049705" y="2228689"/>
            <a:ext cx="4680520" cy="57606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圆角矩形 3"/>
          <p:cNvSpPr/>
          <p:nvPr/>
        </p:nvSpPr>
        <p:spPr bwMode="auto">
          <a:xfrm>
            <a:off x="775361" y="1294547"/>
            <a:ext cx="2502273" cy="879977"/>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41" name="圆角矩形 40"/>
          <p:cNvSpPr/>
          <p:nvPr/>
        </p:nvSpPr>
        <p:spPr bwMode="auto">
          <a:xfrm>
            <a:off x="3287159" y="1294548"/>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42" name="圆角矩形 41"/>
          <p:cNvSpPr/>
          <p:nvPr/>
        </p:nvSpPr>
        <p:spPr bwMode="auto">
          <a:xfrm>
            <a:off x="5789432" y="1294546"/>
            <a:ext cx="2502273" cy="87997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solidFill>
                <a:schemeClr val="lt1"/>
              </a:solidFill>
              <a:latin typeface="Arial" charset="0"/>
              <a:ea typeface="宋体" charset="-122"/>
            </a:endParaRPr>
          </a:p>
        </p:txBody>
      </p:sp>
      <p:sp>
        <p:nvSpPr>
          <p:cNvPr id="5" name="TextBox 4"/>
          <p:cNvSpPr txBox="1"/>
          <p:nvPr/>
        </p:nvSpPr>
        <p:spPr>
          <a:xfrm>
            <a:off x="2049705" y="2332055"/>
            <a:ext cx="4934775" cy="369332"/>
          </a:xfrm>
          <a:prstGeom prst="rect">
            <a:avLst/>
          </a:prstGeom>
          <a:noFill/>
        </p:spPr>
        <p:txBody>
          <a:bodyPr wrap="square" rtlCol="0">
            <a:spAutoFit/>
          </a:bodyPr>
          <a:lstStyle/>
          <a:p>
            <a:r>
              <a:rPr lang="en-US" altLang="zh-CN" dirty="0"/>
              <a:t>Three pillars for realizing the promise of CDS</a:t>
            </a:r>
          </a:p>
        </p:txBody>
      </p:sp>
      <p:sp>
        <p:nvSpPr>
          <p:cNvPr id="6" name="TextBox 5"/>
          <p:cNvSpPr txBox="1"/>
          <p:nvPr/>
        </p:nvSpPr>
        <p:spPr>
          <a:xfrm>
            <a:off x="878609" y="1305359"/>
            <a:ext cx="2253232" cy="923330"/>
          </a:xfrm>
          <a:prstGeom prst="rect">
            <a:avLst/>
          </a:prstGeom>
          <a:noFill/>
        </p:spPr>
        <p:txBody>
          <a:bodyPr wrap="square" rtlCol="0">
            <a:spAutoFit/>
          </a:bodyPr>
          <a:lstStyle/>
          <a:p>
            <a:r>
              <a:rPr lang="en-US" altLang="zh-CN" dirty="0"/>
              <a:t>1.Best Knowledge Available when needed</a:t>
            </a:r>
          </a:p>
        </p:txBody>
      </p:sp>
      <p:sp>
        <p:nvSpPr>
          <p:cNvPr id="9" name="TextBox 8"/>
          <p:cNvSpPr txBox="1"/>
          <p:nvPr/>
        </p:nvSpPr>
        <p:spPr>
          <a:xfrm>
            <a:off x="3397181" y="1411369"/>
            <a:ext cx="2277630" cy="646331"/>
          </a:xfrm>
          <a:prstGeom prst="rect">
            <a:avLst/>
          </a:prstGeom>
          <a:noFill/>
        </p:spPr>
        <p:txBody>
          <a:bodyPr wrap="square" rtlCol="0">
            <a:spAutoFit/>
          </a:bodyPr>
          <a:lstStyle/>
          <a:p>
            <a:r>
              <a:rPr lang="en-US" altLang="zh-CN" dirty="0"/>
              <a:t>2.High Adoption and Effective use </a:t>
            </a:r>
          </a:p>
        </p:txBody>
      </p:sp>
      <p:sp>
        <p:nvSpPr>
          <p:cNvPr id="10" name="TextBox 9"/>
          <p:cNvSpPr txBox="1"/>
          <p:nvPr/>
        </p:nvSpPr>
        <p:spPr>
          <a:xfrm>
            <a:off x="5919849" y="1305359"/>
            <a:ext cx="2494096" cy="923330"/>
          </a:xfrm>
          <a:prstGeom prst="rect">
            <a:avLst/>
          </a:prstGeom>
          <a:noFill/>
        </p:spPr>
        <p:txBody>
          <a:bodyPr wrap="square" rtlCol="0">
            <a:spAutoFit/>
          </a:bodyPr>
          <a:lstStyle/>
          <a:p>
            <a:r>
              <a:rPr lang="en-US" altLang="zh-CN" dirty="0"/>
              <a:t>3.Continuous Improvement of knowledge and CDS</a:t>
            </a:r>
          </a:p>
        </p:txBody>
      </p:sp>
      <p:sp>
        <p:nvSpPr>
          <p:cNvPr id="11" name="TextBox 10"/>
          <p:cNvSpPr txBox="1"/>
          <p:nvPr/>
        </p:nvSpPr>
        <p:spPr>
          <a:xfrm>
            <a:off x="2855111" y="5369791"/>
            <a:ext cx="864096" cy="276999"/>
          </a:xfrm>
          <a:prstGeom prst="rect">
            <a:avLst/>
          </a:prstGeom>
          <a:noFill/>
        </p:spPr>
        <p:txBody>
          <a:bodyPr wrap="square" rtlCol="0">
            <a:spAutoFit/>
          </a:bodyPr>
          <a:lstStyle/>
          <a:p>
            <a:r>
              <a:rPr lang="zh-CN" altLang="en-US" sz="1200" dirty="0" smtClean="0"/>
              <a:t>医学知识</a:t>
            </a:r>
            <a:endParaRPr lang="zh-CN" altLang="en-US" sz="1200" dirty="0"/>
          </a:p>
        </p:txBody>
      </p:sp>
      <p:sp>
        <p:nvSpPr>
          <p:cNvPr id="12" name="TextBox 11"/>
          <p:cNvSpPr txBox="1"/>
          <p:nvPr/>
        </p:nvSpPr>
        <p:spPr>
          <a:xfrm>
            <a:off x="2911184" y="3573016"/>
            <a:ext cx="924801" cy="276999"/>
          </a:xfrm>
          <a:prstGeom prst="rect">
            <a:avLst/>
          </a:prstGeom>
          <a:noFill/>
        </p:spPr>
        <p:txBody>
          <a:bodyPr wrap="square" rtlCol="0">
            <a:spAutoFit/>
          </a:bodyPr>
          <a:lstStyle>
            <a:defPPr>
              <a:defRPr lang="zh-CN"/>
            </a:defPPr>
            <a:lvl1pPr>
              <a:defRPr sz="1200"/>
            </a:lvl1pPr>
          </a:lstStyle>
          <a:p>
            <a:r>
              <a:rPr lang="zh-CN" altLang="en-US" dirty="0"/>
              <a:t>临床数据</a:t>
            </a:r>
          </a:p>
        </p:txBody>
      </p:sp>
      <p:sp>
        <p:nvSpPr>
          <p:cNvPr id="40" name="TextBox 39"/>
          <p:cNvSpPr txBox="1"/>
          <p:nvPr/>
        </p:nvSpPr>
        <p:spPr>
          <a:xfrm>
            <a:off x="5919849" y="5394747"/>
            <a:ext cx="864096" cy="276999"/>
          </a:xfrm>
          <a:prstGeom prst="rect">
            <a:avLst/>
          </a:prstGeom>
          <a:noFill/>
        </p:spPr>
        <p:txBody>
          <a:bodyPr wrap="square" rtlCol="0">
            <a:spAutoFit/>
          </a:bodyPr>
          <a:lstStyle/>
          <a:p>
            <a:r>
              <a:rPr lang="zh-CN" altLang="en-US" sz="1200" dirty="0" smtClean="0"/>
              <a:t>医疗服务</a:t>
            </a:r>
            <a:endParaRPr lang="zh-CN" altLang="en-US" sz="1200" dirty="0"/>
          </a:p>
        </p:txBody>
      </p:sp>
      <p:sp>
        <p:nvSpPr>
          <p:cNvPr id="43" name="TextBox 42"/>
          <p:cNvSpPr txBox="1"/>
          <p:nvPr/>
        </p:nvSpPr>
        <p:spPr>
          <a:xfrm>
            <a:off x="5759432" y="3562002"/>
            <a:ext cx="864096" cy="276999"/>
          </a:xfrm>
          <a:prstGeom prst="rect">
            <a:avLst/>
          </a:prstGeom>
          <a:noFill/>
        </p:spPr>
        <p:txBody>
          <a:bodyPr wrap="square" rtlCol="0">
            <a:spAutoFit/>
          </a:bodyPr>
          <a:lstStyle/>
          <a:p>
            <a:r>
              <a:rPr lang="zh-CN" altLang="en-US" sz="1200" dirty="0" smtClean="0"/>
              <a:t>患者数据</a:t>
            </a:r>
            <a:endParaRPr lang="zh-CN" altLang="en-US" sz="12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社区临床决策支持服务模式</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5"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2058" y="3431435"/>
            <a:ext cx="10144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C:\Users\Vico\Desktop\20120927022313699_easyicon_cn_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375" y="3412805"/>
            <a:ext cx="101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C:\Users\Vico\Desktop\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605" y="4894607"/>
            <a:ext cx="7762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descr="C:\Users\FGJ\AppData\Roaming\SogouExplorer\Download\1351402053_Person_Undefined_Female_Ligh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763" y="4747037"/>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燕尾形箭头 31"/>
          <p:cNvSpPr/>
          <p:nvPr/>
        </p:nvSpPr>
        <p:spPr>
          <a:xfrm rot="9587891">
            <a:off x="3230761" y="3891187"/>
            <a:ext cx="530225" cy="338137"/>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3" name="燕尾形箭头 32"/>
          <p:cNvSpPr/>
          <p:nvPr/>
        </p:nvSpPr>
        <p:spPr>
          <a:xfrm rot="1724213">
            <a:off x="5141453" y="3872878"/>
            <a:ext cx="53181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4" name="上箭头 33"/>
          <p:cNvSpPr>
            <a:spLocks noChangeArrowheads="1"/>
          </p:cNvSpPr>
          <p:nvPr/>
        </p:nvSpPr>
        <p:spPr bwMode="auto">
          <a:xfrm>
            <a:off x="2812765" y="4371010"/>
            <a:ext cx="265113" cy="425450"/>
          </a:xfrm>
          <a:prstGeom prst="upArrow">
            <a:avLst>
              <a:gd name="adj1" fmla="val 50000"/>
              <a:gd name="adj2" fmla="val 50209"/>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5" name="下箭头 34"/>
          <p:cNvSpPr/>
          <p:nvPr/>
        </p:nvSpPr>
        <p:spPr>
          <a:xfrm>
            <a:off x="2118594" y="4433455"/>
            <a:ext cx="290512"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6" name="上箭头 35"/>
          <p:cNvSpPr>
            <a:spLocks noChangeArrowheads="1"/>
          </p:cNvSpPr>
          <p:nvPr/>
        </p:nvSpPr>
        <p:spPr bwMode="auto">
          <a:xfrm>
            <a:off x="6283082" y="4348187"/>
            <a:ext cx="233363" cy="425450"/>
          </a:xfrm>
          <a:prstGeom prst="upArrow">
            <a:avLst>
              <a:gd name="adj1" fmla="val 50000"/>
              <a:gd name="adj2" fmla="val 49857"/>
            </a:avLst>
          </a:pr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sp>
        <p:nvSpPr>
          <p:cNvPr id="37" name="下箭头 36"/>
          <p:cNvSpPr/>
          <p:nvPr/>
        </p:nvSpPr>
        <p:spPr>
          <a:xfrm>
            <a:off x="7028395" y="4382879"/>
            <a:ext cx="238125" cy="458787"/>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8" name="右箭头 24"/>
          <p:cNvSpPr>
            <a:spLocks/>
          </p:cNvSpPr>
          <p:nvPr/>
        </p:nvSpPr>
        <p:spPr bwMode="auto">
          <a:xfrm rot="16200000">
            <a:off x="4444547" y="3315607"/>
            <a:ext cx="417512" cy="469900"/>
          </a:xfrm>
          <a:custGeom>
            <a:avLst/>
            <a:gdLst>
              <a:gd name="T0" fmla="*/ 0 w 834488"/>
              <a:gd name="T1" fmla="*/ 0 h 439714"/>
              <a:gd name="T2" fmla="*/ 658692 w 834488"/>
              <a:gd name="T3" fmla="*/ 177600 h 439714"/>
              <a:gd name="T4" fmla="*/ 658692 w 834488"/>
              <a:gd name="T5" fmla="*/ 62145 h 439714"/>
              <a:gd name="T6" fmla="*/ 836100 w 834488"/>
              <a:gd name="T7" fmla="*/ 293057 h 439714"/>
              <a:gd name="T8" fmla="*/ 658692 w 834488"/>
              <a:gd name="T9" fmla="*/ 523969 h 439714"/>
              <a:gd name="T10" fmla="*/ 658692 w 834488"/>
              <a:gd name="T11" fmla="*/ 408513 h 439714"/>
              <a:gd name="T12" fmla="*/ 19494 w 834488"/>
              <a:gd name="T13" fmla="*/ 573432 h 439714"/>
              <a:gd name="T14" fmla="*/ 0 w 834488"/>
              <a:gd name="T15" fmla="*/ 0 h 4397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4488" h="439714">
                <a:moveTo>
                  <a:pt x="0" y="0"/>
                </a:moveTo>
                <a:lnTo>
                  <a:pt x="657422" y="136186"/>
                </a:lnTo>
                <a:lnTo>
                  <a:pt x="657422" y="47653"/>
                </a:lnTo>
                <a:lnTo>
                  <a:pt x="834488" y="224719"/>
                </a:lnTo>
                <a:lnTo>
                  <a:pt x="657422" y="401785"/>
                </a:lnTo>
                <a:lnTo>
                  <a:pt x="657422" y="313252"/>
                </a:lnTo>
                <a:lnTo>
                  <a:pt x="19455" y="439714"/>
                </a:lnTo>
                <a:lnTo>
                  <a:pt x="0" y="0"/>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9" name="下箭头 38"/>
          <p:cNvSpPr/>
          <p:nvPr/>
        </p:nvSpPr>
        <p:spPr>
          <a:xfrm>
            <a:off x="4265496" y="2363788"/>
            <a:ext cx="368300" cy="430212"/>
          </a:xfrm>
          <a:prstGeom prst="down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pic>
        <p:nvPicPr>
          <p:cNvPr id="40" name="Picture 2" descr="C:\Users\FGJ\Desktop\1349921491_data-center-px-p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083" y="2794000"/>
            <a:ext cx="573581" cy="49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1475656" y="4370430"/>
            <a:ext cx="642938" cy="64633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5B9BD5">
                    <a:lumMod val="50000"/>
                  </a:srgbClr>
                </a:solidFill>
                <a:effectLst/>
                <a:uLnTx/>
                <a:uFillTx/>
                <a:latin typeface="微软雅黑" pitchFamily="34" charset="-122"/>
                <a:ea typeface="微软雅黑" pitchFamily="34" charset="-122"/>
              </a:rPr>
              <a:t>诊疗服务</a:t>
            </a:r>
            <a:endParaRPr kumimoji="0" lang="zh-CN" altLang="en-US" sz="1800" b="0" i="0" u="none" strike="noStrike" kern="0" cap="none" spc="0" normalizeH="0" baseline="0" noProof="0" dirty="0">
              <a:ln>
                <a:noFill/>
              </a:ln>
              <a:solidFill>
                <a:srgbClr val="5B9BD5">
                  <a:lumMod val="50000"/>
                </a:srgbClr>
              </a:solidFill>
              <a:effectLst/>
              <a:uLnTx/>
              <a:uFillTx/>
              <a:latin typeface="微软雅黑" pitchFamily="34" charset="-122"/>
              <a:ea typeface="微软雅黑" pitchFamily="34" charset="-122"/>
            </a:endParaRPr>
          </a:p>
        </p:txBody>
      </p:sp>
      <p:sp>
        <p:nvSpPr>
          <p:cNvPr id="43" name="TextBox 42"/>
          <p:cNvSpPr txBox="1"/>
          <p:nvPr/>
        </p:nvSpPr>
        <p:spPr>
          <a:xfrm>
            <a:off x="4759118" y="2854443"/>
            <a:ext cx="1184783" cy="369332"/>
          </a:xfrm>
          <a:prstGeom prst="rect">
            <a:avLst/>
          </a:prstGeom>
          <a:noFill/>
        </p:spPr>
        <p:txBody>
          <a:bodyPr wrap="square" rtlCol="0">
            <a:spAutoFit/>
          </a:bodyPr>
          <a:lstStyle>
            <a:defPPr>
              <a:defRPr lang="zh-CN"/>
            </a:defPPr>
          </a:lstStyle>
          <a:p>
            <a:r>
              <a:rPr lang="zh-CN" altLang="en-US" dirty="0">
                <a:latin typeface="微软雅黑" pitchFamily="34" charset="-122"/>
                <a:ea typeface="微软雅黑" pitchFamily="34" charset="-122"/>
              </a:rPr>
              <a:t>知识库</a:t>
            </a:r>
          </a:p>
        </p:txBody>
      </p:sp>
      <p:sp>
        <p:nvSpPr>
          <p:cNvPr id="44" name="TextBox 43"/>
          <p:cNvSpPr txBox="1"/>
          <p:nvPr/>
        </p:nvSpPr>
        <p:spPr>
          <a:xfrm>
            <a:off x="5573945" y="4411445"/>
            <a:ext cx="825818" cy="64633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临床</a:t>
            </a:r>
            <a:endParaRPr lang="en-US" altLang="zh-CN" kern="0" dirty="0" smtClean="0">
              <a:solidFill>
                <a:schemeClr val="accent5">
                  <a:lumMod val="25000"/>
                </a:schemeClr>
              </a:solidFill>
              <a:latin typeface="微软雅黑" pitchFamily="34" charset="-122"/>
              <a:ea typeface="微软雅黑"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smtClean="0">
                <a:solidFill>
                  <a:schemeClr val="accent5">
                    <a:lumMod val="25000"/>
                  </a:schemeClr>
                </a:solidFill>
                <a:latin typeface="微软雅黑" pitchFamily="34" charset="-122"/>
                <a:ea typeface="微软雅黑" pitchFamily="34" charset="-122"/>
              </a:rPr>
              <a:t>数据</a:t>
            </a:r>
            <a:endParaRPr kumimoji="0" lang="zh-CN" altLang="en-US" sz="1800" b="0" i="0" u="none" strike="noStrike" kern="0" cap="none" spc="0" normalizeH="0" baseline="0" noProof="0" dirty="0">
              <a:ln>
                <a:noFill/>
              </a:ln>
              <a:solidFill>
                <a:schemeClr val="accent5">
                  <a:lumMod val="25000"/>
                </a:schemeClr>
              </a:solidFill>
              <a:effectLst/>
              <a:uLnTx/>
              <a:uFillTx/>
              <a:latin typeface="微软雅黑" pitchFamily="34" charset="-122"/>
              <a:ea typeface="微软雅黑" pitchFamily="34" charset="-122"/>
            </a:endParaRPr>
          </a:p>
        </p:txBody>
      </p:sp>
      <p:pic>
        <p:nvPicPr>
          <p:cNvPr id="45" name="Picture 4" descr="C:\Users\Vico\Desktop\Hospit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5184" y="1107281"/>
            <a:ext cx="1317625"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 descr="C:\Users\FGJ\Pictures\imagesCAULZML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359" y="3679632"/>
            <a:ext cx="960686" cy="9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燕尾形箭头 23"/>
          <p:cNvSpPr/>
          <p:nvPr/>
        </p:nvSpPr>
        <p:spPr>
          <a:xfrm rot="5628515">
            <a:off x="4121855" y="3317613"/>
            <a:ext cx="406182" cy="338138"/>
          </a:xfrm>
          <a:prstGeom prst="notchedRightArrow">
            <a:avLst/>
          </a:prstGeom>
          <a:gradFill flip="none" rotWithShape="1">
            <a:gsLst>
              <a:gs pos="0">
                <a:srgbClr val="5B9BD5">
                  <a:tint val="66000"/>
                  <a:satMod val="160000"/>
                </a:srgbClr>
              </a:gs>
              <a:gs pos="50000">
                <a:srgbClr val="5B9BD5">
                  <a:tint val="44500"/>
                  <a:satMod val="160000"/>
                </a:srgbClr>
              </a:gs>
              <a:gs pos="100000">
                <a:srgbClr val="5B9BD5">
                  <a:tint val="23500"/>
                  <a:satMod val="160000"/>
                </a:srgbClr>
              </a:gs>
            </a:gsLst>
            <a:lin ang="10800000" scaled="1"/>
            <a:tileRect/>
          </a:gradFill>
          <a:ln w="25400" cap="flat" cmpd="sng" algn="ctr">
            <a:noFill/>
            <a:prstDash val="solid"/>
          </a:ln>
          <a:effectLst>
            <a:outerShdw blurRad="76200" dir="18900000" sy="23000" kx="-1200000" algn="b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30" name="TextBox 29"/>
          <p:cNvSpPr txBox="1"/>
          <p:nvPr/>
        </p:nvSpPr>
        <p:spPr>
          <a:xfrm>
            <a:off x="3495874" y="4521785"/>
            <a:ext cx="2156246"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latin typeface="微软雅黑" pitchFamily="34" charset="-122"/>
                <a:ea typeface="微软雅黑" pitchFamily="34" charset="-122"/>
              </a:rPr>
              <a:t>临床决策支持系统</a:t>
            </a:r>
          </a:p>
        </p:txBody>
      </p:sp>
      <p:pic>
        <p:nvPicPr>
          <p:cNvPr id="31" name="Picture 3" descr="C:\Users\Vico\Desktop\iphone5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9757" y="4509682"/>
            <a:ext cx="331983" cy="33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C:\Users\Vico\Desktop\iphone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63553" y="4447435"/>
            <a:ext cx="295272" cy="295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76287" y="1550471"/>
            <a:ext cx="13350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中心医院</a:t>
            </a:r>
            <a:endParaRPr lang="zh-CN" altLang="en-US" dirty="0">
              <a:latin typeface="微软雅黑" pitchFamily="34" charset="-122"/>
              <a:ea typeface="微软雅黑" pitchFamily="34" charset="-122"/>
            </a:endParaRPr>
          </a:p>
        </p:txBody>
      </p:sp>
      <p:sp>
        <p:nvSpPr>
          <p:cNvPr id="48" name="TextBox 47"/>
          <p:cNvSpPr txBox="1"/>
          <p:nvPr/>
        </p:nvSpPr>
        <p:spPr>
          <a:xfrm>
            <a:off x="6909332" y="3708873"/>
            <a:ext cx="133507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社区医院</a:t>
            </a:r>
            <a:endParaRPr lang="zh-CN" altLang="en-US" dirty="0">
              <a:latin typeface="微软雅黑" pitchFamily="34" charset="-122"/>
              <a:ea typeface="微软雅黑" pitchFamily="34" charset="-122"/>
            </a:endParaRPr>
          </a:p>
        </p:txBody>
      </p:sp>
      <p:sp>
        <p:nvSpPr>
          <p:cNvPr id="3" name="TextBox 2"/>
          <p:cNvSpPr txBox="1"/>
          <p:nvPr/>
        </p:nvSpPr>
        <p:spPr>
          <a:xfrm>
            <a:off x="7304595" y="5270392"/>
            <a:ext cx="936104" cy="369332"/>
          </a:xfrm>
          <a:prstGeom prst="rect">
            <a:avLst/>
          </a:prstGeom>
          <a:noFill/>
        </p:spPr>
        <p:txBody>
          <a:bodyPr wrap="square" rtlCol="0">
            <a:spAutoFit/>
          </a:bodyPr>
          <a:lstStyle/>
          <a:p>
            <a:r>
              <a:rPr lang="zh-CN" altLang="en-US" dirty="0" smtClean="0"/>
              <a:t>患者</a:t>
            </a:r>
            <a:endParaRPr lang="zh-CN" altLang="en-US"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8</a:t>
            </a:fld>
            <a:endParaRPr lang="en-US" altLang="zh-CN" dirty="0"/>
          </a:p>
        </p:txBody>
      </p:sp>
      <p:sp>
        <p:nvSpPr>
          <p:cNvPr id="12" name="圆角矩形 11"/>
          <p:cNvSpPr/>
          <p:nvPr/>
        </p:nvSpPr>
        <p:spPr bwMode="auto">
          <a:xfrm rot="16200000">
            <a:off x="-1044743" y="3312167"/>
            <a:ext cx="3772638" cy="720079"/>
          </a:xfrm>
          <a:prstGeom prst="roundRect">
            <a:avLst/>
          </a:prstGeom>
          <a:solidFill>
            <a:schemeClr val="accent3">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3" name="Picture 3" descr="D:\360data\重要数据\我的图片\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343" y="1535665"/>
            <a:ext cx="2362200" cy="19335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10743" y="2218124"/>
            <a:ext cx="461665" cy="2950223"/>
          </a:xfrm>
          <a:prstGeom prst="rect">
            <a:avLst/>
          </a:prstGeom>
          <a:noFill/>
        </p:spPr>
        <p:txBody>
          <a:bodyPr vert="eaVert" wrap="square" rtlCol="0">
            <a:spAutoFit/>
          </a:bodyPr>
          <a:lstStyle/>
          <a:p>
            <a:r>
              <a:rPr lang="zh-CN" altLang="en-US" dirty="0" smtClean="0"/>
              <a:t>社区疾病诊断决策支持系统</a:t>
            </a:r>
            <a:endParaRPr lang="zh-CN" altLang="en-US" dirty="0"/>
          </a:p>
        </p:txBody>
      </p:sp>
      <p:sp>
        <p:nvSpPr>
          <p:cNvPr id="15" name="下箭头 14"/>
          <p:cNvSpPr/>
          <p:nvPr/>
        </p:nvSpPr>
        <p:spPr bwMode="auto">
          <a:xfrm rot="14199070">
            <a:off x="1379168" y="2151319"/>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6" name="Picture 2" descr="D:\毕设\pictrute\p25-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15" y="4093795"/>
            <a:ext cx="1554170" cy="1664976"/>
          </a:xfrm>
          <a:prstGeom prst="rect">
            <a:avLst/>
          </a:prstGeom>
          <a:noFill/>
          <a:extLst>
            <a:ext uri="{909E8E84-426E-40DD-AFC4-6F175D3DCCD1}">
              <a14:hiddenFill xmlns:a14="http://schemas.microsoft.com/office/drawing/2010/main">
                <a:solidFill>
                  <a:srgbClr val="FFFFFF"/>
                </a:solidFill>
              </a14:hiddenFill>
            </a:ext>
          </a:extLst>
        </p:spPr>
      </p:pic>
      <p:sp>
        <p:nvSpPr>
          <p:cNvPr id="17" name="下箭头 16"/>
          <p:cNvSpPr/>
          <p:nvPr/>
        </p:nvSpPr>
        <p:spPr bwMode="auto">
          <a:xfrm rot="19017510">
            <a:off x="1414409" y="4302653"/>
            <a:ext cx="547248" cy="720080"/>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TextBox 36"/>
          <p:cNvSpPr txBox="1"/>
          <p:nvPr/>
        </p:nvSpPr>
        <p:spPr>
          <a:xfrm>
            <a:off x="1763688" y="3323903"/>
            <a:ext cx="3499592" cy="369332"/>
          </a:xfrm>
          <a:prstGeom prst="rect">
            <a:avLst/>
          </a:prstGeom>
          <a:noFill/>
        </p:spPr>
        <p:txBody>
          <a:bodyPr wrap="square" rtlCol="0">
            <a:spAutoFit/>
          </a:bodyPr>
          <a:lstStyle/>
          <a:p>
            <a:r>
              <a:rPr lang="zh-CN" altLang="en-US" dirty="0"/>
              <a:t>系统</a:t>
            </a:r>
            <a:r>
              <a:rPr lang="zh-CN" altLang="en-US" dirty="0" smtClean="0"/>
              <a:t>的用户范围广且分散各地</a:t>
            </a:r>
            <a:endParaRPr lang="zh-CN" altLang="en-US" dirty="0"/>
          </a:p>
        </p:txBody>
      </p:sp>
      <p:sp>
        <p:nvSpPr>
          <p:cNvPr id="38" name="TextBox 37"/>
          <p:cNvSpPr txBox="1"/>
          <p:nvPr/>
        </p:nvSpPr>
        <p:spPr>
          <a:xfrm>
            <a:off x="1632767" y="5805264"/>
            <a:ext cx="3201945" cy="369332"/>
          </a:xfrm>
          <a:prstGeom prst="rect">
            <a:avLst/>
          </a:prstGeom>
          <a:noFill/>
        </p:spPr>
        <p:txBody>
          <a:bodyPr wrap="square" rtlCol="0">
            <a:spAutoFit/>
          </a:bodyPr>
          <a:lstStyle/>
          <a:p>
            <a:r>
              <a:rPr lang="zh-CN" altLang="en-US" dirty="0" smtClean="0"/>
              <a:t>决策支持涵盖常见疾病的诊断</a:t>
            </a:r>
            <a:endParaRPr lang="zh-CN" altLang="en-US" dirty="0"/>
          </a:p>
        </p:txBody>
      </p:sp>
      <p:grpSp>
        <p:nvGrpSpPr>
          <p:cNvPr id="39" name="组合 38"/>
          <p:cNvGrpSpPr/>
          <p:nvPr/>
        </p:nvGrpSpPr>
        <p:grpSpPr>
          <a:xfrm>
            <a:off x="5238988" y="4654078"/>
            <a:ext cx="3368331" cy="1469281"/>
            <a:chOff x="899592" y="1772816"/>
            <a:chExt cx="6991350" cy="1994841"/>
          </a:xfrm>
          <a:effectLst/>
        </p:grpSpPr>
        <p:sp>
          <p:nvSpPr>
            <p:cNvPr id="40"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1"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2"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latin typeface="微软雅黑" pitchFamily="34" charset="-122"/>
                <a:ea typeface="微软雅黑" pitchFamily="34" charset="-122"/>
              </a:endParaRPr>
            </a:p>
          </p:txBody>
        </p:sp>
      </p:grpSp>
      <p:grpSp>
        <p:nvGrpSpPr>
          <p:cNvPr id="43" name="组合 42"/>
          <p:cNvGrpSpPr/>
          <p:nvPr/>
        </p:nvGrpSpPr>
        <p:grpSpPr>
          <a:xfrm>
            <a:off x="5468568" y="1628800"/>
            <a:ext cx="3368331" cy="1513082"/>
            <a:chOff x="899592" y="1772816"/>
            <a:chExt cx="6991350" cy="1994841"/>
          </a:xfrm>
          <a:effectLst/>
        </p:grpSpPr>
        <p:sp>
          <p:nvSpPr>
            <p:cNvPr id="44"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5"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latin typeface="微软雅黑" pitchFamily="34" charset="-122"/>
                <a:ea typeface="微软雅黑" pitchFamily="34" charset="-122"/>
              </a:endParaRPr>
            </a:p>
          </p:txBody>
        </p:sp>
        <p:sp>
          <p:nvSpPr>
            <p:cNvPr id="46"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latin typeface="微软雅黑" pitchFamily="34" charset="-122"/>
                <a:ea typeface="微软雅黑" pitchFamily="34" charset="-122"/>
              </a:endParaRPr>
            </a:p>
          </p:txBody>
        </p:sp>
      </p:grpSp>
      <p:sp>
        <p:nvSpPr>
          <p:cNvPr id="47" name="矩形 46"/>
          <p:cNvSpPr/>
          <p:nvPr/>
        </p:nvSpPr>
        <p:spPr>
          <a:xfrm>
            <a:off x="4932040" y="4988199"/>
            <a:ext cx="3537105" cy="923330"/>
          </a:xfrm>
          <a:prstGeom prst="rect">
            <a:avLst/>
          </a:prstGeom>
        </p:spPr>
        <p:txBody>
          <a:bodyPr wrap="square">
            <a:spAutoFit/>
          </a:bodyPr>
          <a:lstStyle/>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kern="0" dirty="0">
                <a:solidFill>
                  <a:schemeClr val="bg1"/>
                </a:solidFill>
                <a:latin typeface="微软雅黑" pitchFamily="34" charset="-122"/>
                <a:ea typeface="微软雅黑" pitchFamily="34" charset="-122"/>
              </a:rPr>
              <a:t>各种常见疾病的决策支持服务的动态添加和更新</a:t>
            </a:r>
            <a:endParaRPr lang="en-US" altLang="zh-CN" kern="0" dirty="0">
              <a:solidFill>
                <a:schemeClr val="bg1"/>
              </a:solidFill>
              <a:latin typeface="微软雅黑" pitchFamily="34" charset="-122"/>
              <a:ea typeface="微软雅黑" pitchFamily="34" charset="-122"/>
            </a:endParaRPr>
          </a:p>
        </p:txBody>
      </p:sp>
      <p:sp>
        <p:nvSpPr>
          <p:cNvPr id="48" name="矩形 47"/>
          <p:cNvSpPr/>
          <p:nvPr/>
        </p:nvSpPr>
        <p:spPr>
          <a:xfrm>
            <a:off x="5054267" y="1956872"/>
            <a:ext cx="3694197" cy="874407"/>
          </a:xfrm>
          <a:prstGeom prst="rect">
            <a:avLst/>
          </a:prstGeom>
        </p:spPr>
        <p:txBody>
          <a:bodyPr wrap="square">
            <a:spAutoFit/>
          </a:bodyPr>
          <a:lstStyle/>
          <a:p>
            <a:pPr marL="800100" lvl="1" indent="-342900" algn="just" fontAlgn="base">
              <a:lnSpc>
                <a:spcPct val="150000"/>
              </a:lnSpc>
              <a:spcBef>
                <a:spcPct val="20000"/>
              </a:spcBef>
              <a:spcAft>
                <a:spcPct val="0"/>
              </a:spcAft>
              <a:buClr>
                <a:srgbClr val="5AD9F2"/>
              </a:buClr>
              <a:buFont typeface="Wingdings" pitchFamily="2" charset="2"/>
              <a:buChar char="v"/>
            </a:pPr>
            <a:r>
              <a:rPr lang="zh-CN" altLang="en-US" kern="0" dirty="0">
                <a:solidFill>
                  <a:schemeClr val="bg1"/>
                </a:solidFill>
                <a:latin typeface="微软雅黑" pitchFamily="34" charset="-122"/>
                <a:ea typeface="微软雅黑" pitchFamily="34" charset="-122"/>
              </a:rPr>
              <a:t>复杂多样的医疗数据的海量存储和管理</a:t>
            </a:r>
            <a:endParaRPr lang="en-US" altLang="zh-CN" kern="0" dirty="0">
              <a:solidFill>
                <a:schemeClr val="bg1"/>
              </a:solidFill>
              <a:latin typeface="微软雅黑" pitchFamily="34" charset="-122"/>
              <a:ea typeface="微软雅黑" pitchFamily="34" charset="-122"/>
            </a:endParaRPr>
          </a:p>
        </p:txBody>
      </p:sp>
      <p:sp>
        <p:nvSpPr>
          <p:cNvPr id="21"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面向社区的临床决策支持系统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430734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dirty="0" smtClean="0">
              <a:solidFill>
                <a:srgbClr val="000000"/>
              </a:solidFill>
              <a:latin typeface="Arial" charset="0"/>
            </a:endParaRPr>
          </a:p>
        </p:txBody>
      </p:sp>
      <p:sp>
        <p:nvSpPr>
          <p:cNvPr id="57348" name="标题 1"/>
          <p:cNvSpPr txBox="1">
            <a:spLocks/>
          </p:cNvSpPr>
          <p:nvPr/>
        </p:nvSpPr>
        <p:spPr bwMode="auto">
          <a:xfrm>
            <a:off x="400487" y="280289"/>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系统概念图</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9" name="云形 8"/>
          <p:cNvSpPr/>
          <p:nvPr/>
        </p:nvSpPr>
        <p:spPr bwMode="auto">
          <a:xfrm>
            <a:off x="1149004" y="1327383"/>
            <a:ext cx="6447332" cy="4569451"/>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 name="圆角矩形 4"/>
          <p:cNvSpPr/>
          <p:nvPr/>
        </p:nvSpPr>
        <p:spPr bwMode="auto">
          <a:xfrm>
            <a:off x="4185244" y="4187784"/>
            <a:ext cx="2289738" cy="70580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684" y="4233863"/>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322" y="4245463"/>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184" y="4235177"/>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4546350" y="4055877"/>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3" name="圆角矩形 12"/>
          <p:cNvSpPr/>
          <p:nvPr/>
        </p:nvSpPr>
        <p:spPr bwMode="auto">
          <a:xfrm>
            <a:off x="4624717" y="1614118"/>
            <a:ext cx="1920880" cy="849373"/>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4" name="上箭头 13"/>
          <p:cNvSpPr/>
          <p:nvPr/>
        </p:nvSpPr>
        <p:spPr bwMode="auto">
          <a:xfrm>
            <a:off x="4194139" y="3611868"/>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33" name="矩形 32"/>
          <p:cNvSpPr/>
          <p:nvPr/>
        </p:nvSpPr>
        <p:spPr bwMode="auto">
          <a:xfrm>
            <a:off x="5602135" y="4064234"/>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7380" y="515178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737317" y="4578649"/>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3211" y="1695812"/>
            <a:ext cx="513977" cy="5139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67283" y="2141380"/>
            <a:ext cx="688415"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组件</a:t>
            </a:r>
            <a:endParaRPr lang="zh-CN" altLang="en-US" sz="1200" dirty="0">
              <a:latin typeface="微软雅黑" pitchFamily="34" charset="-122"/>
              <a:ea typeface="微软雅黑" pitchFamily="34" charset="-122"/>
            </a:endParaRPr>
          </a:p>
        </p:txBody>
      </p:sp>
      <p:sp>
        <p:nvSpPr>
          <p:cNvPr id="16" name="TextBox 15"/>
          <p:cNvSpPr txBox="1"/>
          <p:nvPr/>
        </p:nvSpPr>
        <p:spPr>
          <a:xfrm>
            <a:off x="5492281" y="1635368"/>
            <a:ext cx="1170198" cy="276999"/>
          </a:xfrm>
          <a:prstGeom prst="rect">
            <a:avLst/>
          </a:prstGeom>
          <a:noFill/>
        </p:spPr>
        <p:txBody>
          <a:bodyPr wrap="square" rtlCol="0">
            <a:spAutoFit/>
          </a:bodyPr>
          <a:lstStyle/>
          <a:p>
            <a:r>
              <a:rPr lang="zh-CN" altLang="en-US" sz="1200" dirty="0">
                <a:latin typeface="微软雅黑" pitchFamily="34" charset="-122"/>
                <a:ea typeface="微软雅黑" pitchFamily="34" charset="-122"/>
              </a:rPr>
              <a:t>界面</a:t>
            </a:r>
            <a:r>
              <a:rPr lang="zh-CN" altLang="en-US" sz="1200" dirty="0" smtClean="0">
                <a:latin typeface="微软雅黑" pitchFamily="34" charset="-122"/>
                <a:ea typeface="微软雅黑" pitchFamily="34" charset="-122"/>
              </a:rPr>
              <a:t>配置文件</a:t>
            </a:r>
            <a:endParaRPr lang="zh-CN" altLang="en-US" sz="1200" dirty="0">
              <a:latin typeface="微软雅黑" pitchFamily="34" charset="-122"/>
              <a:ea typeface="微软雅黑" pitchFamily="34" charset="-122"/>
            </a:endParaRPr>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1657" y="1560136"/>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87080" y="1918636"/>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657277" y="4564315"/>
            <a:ext cx="1598822"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推理引擎库</a:t>
            </a:r>
            <a:endParaRPr lang="zh-CN" altLang="en-US" sz="1600" dirty="0">
              <a:latin typeface="微软雅黑" pitchFamily="34" charset="-122"/>
              <a:ea typeface="微软雅黑" pitchFamily="34" charset="-122"/>
            </a:endParaRPr>
          </a:p>
        </p:txBody>
      </p:sp>
      <p:sp>
        <p:nvSpPr>
          <p:cNvPr id="20" name="圆角矩形 19"/>
          <p:cNvSpPr/>
          <p:nvPr/>
        </p:nvSpPr>
        <p:spPr bwMode="auto">
          <a:xfrm>
            <a:off x="4023727" y="4921919"/>
            <a:ext cx="2017163" cy="494649"/>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5358412" y="4831586"/>
            <a:ext cx="617307" cy="59984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4812542" y="4903702"/>
            <a:ext cx="762131" cy="5500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4700477" y="4939324"/>
            <a:ext cx="354707"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3937" y="4957618"/>
            <a:ext cx="926298"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知识库</a:t>
            </a:r>
            <a:endParaRPr lang="zh-CN" altLang="en-US" sz="1600" dirty="0">
              <a:latin typeface="微软雅黑" pitchFamily="34" charset="-122"/>
              <a:ea typeface="微软雅黑" pitchFamily="34" charset="-122"/>
            </a:endParaRPr>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8585121">
            <a:off x="6309756" y="437779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896857" y="4704296"/>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8840960">
            <a:off x="5703849" y="5110940"/>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6393197" y="5353910"/>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1539552" y="3588884"/>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7" name="流程图: 磁盘 76"/>
          <p:cNvSpPr/>
          <p:nvPr/>
        </p:nvSpPr>
        <p:spPr bwMode="auto">
          <a:xfrm>
            <a:off x="2328640" y="423517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8" name="椭圆 77"/>
          <p:cNvSpPr/>
          <p:nvPr/>
        </p:nvSpPr>
        <p:spPr bwMode="auto">
          <a:xfrm>
            <a:off x="1539552" y="4109235"/>
            <a:ext cx="2226066" cy="112155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0" name="流程图: 磁盘 79"/>
          <p:cNvSpPr/>
          <p:nvPr/>
        </p:nvSpPr>
        <p:spPr bwMode="auto">
          <a:xfrm>
            <a:off x="1825225" y="44958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1" name="流程图: 磁盘 80"/>
          <p:cNvSpPr/>
          <p:nvPr/>
        </p:nvSpPr>
        <p:spPr bwMode="auto">
          <a:xfrm>
            <a:off x="1402102" y="465278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2" name="加号 81"/>
          <p:cNvSpPr/>
          <p:nvPr/>
        </p:nvSpPr>
        <p:spPr bwMode="auto">
          <a:xfrm>
            <a:off x="1619071" y="490492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7" name="圆角矩形 26"/>
          <p:cNvSpPr/>
          <p:nvPr/>
        </p:nvSpPr>
        <p:spPr bwMode="auto">
          <a:xfrm>
            <a:off x="1619070" y="3013217"/>
            <a:ext cx="5277785" cy="579160"/>
          </a:xfrm>
          <a:prstGeom prst="round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85" name="流程图: 磁盘 84"/>
          <p:cNvSpPr/>
          <p:nvPr/>
        </p:nvSpPr>
        <p:spPr bwMode="auto">
          <a:xfrm>
            <a:off x="2538895" y="448395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28" name="TextBox 27"/>
          <p:cNvSpPr txBox="1"/>
          <p:nvPr/>
        </p:nvSpPr>
        <p:spPr>
          <a:xfrm>
            <a:off x="2151777" y="4893614"/>
            <a:ext cx="1224398"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数据存储</a:t>
            </a:r>
            <a:endParaRPr lang="zh-CN" altLang="en-US" dirty="0">
              <a:latin typeface="微软雅黑" pitchFamily="34" charset="-122"/>
              <a:ea typeface="微软雅黑" pitchFamily="34" charset="-122"/>
            </a:endParaRPr>
          </a:p>
        </p:txBody>
      </p:sp>
      <p:sp>
        <p:nvSpPr>
          <p:cNvPr id="100" name="流程图: 磁盘 99"/>
          <p:cNvSpPr/>
          <p:nvPr/>
        </p:nvSpPr>
        <p:spPr bwMode="auto">
          <a:xfrm>
            <a:off x="3183493" y="4492795"/>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cxnSp>
        <p:nvCxnSpPr>
          <p:cNvPr id="57355" name="直接连接符 57354"/>
          <p:cNvCxnSpPr/>
          <p:nvPr/>
        </p:nvCxnSpPr>
        <p:spPr bwMode="auto">
          <a:xfrm>
            <a:off x="2202111" y="4321344"/>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2029883" y="4319430"/>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2737956" y="4325959"/>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3273801" y="4319430"/>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2202111" y="4478123"/>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18" name="TextBox 117"/>
          <p:cNvSpPr txBox="1"/>
          <p:nvPr/>
        </p:nvSpPr>
        <p:spPr>
          <a:xfrm>
            <a:off x="2884736" y="4507384"/>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7369" name="TextBox 57368"/>
          <p:cNvSpPr txBox="1"/>
          <p:nvPr/>
        </p:nvSpPr>
        <p:spPr>
          <a:xfrm>
            <a:off x="2151777" y="3832236"/>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数据操作接口</a:t>
            </a:r>
            <a:endParaRPr lang="zh-CN" altLang="en-US" sz="1200" dirty="0">
              <a:latin typeface="微软雅黑" pitchFamily="34" charset="-122"/>
              <a:ea typeface="微软雅黑" pitchFamily="34" charset="-122"/>
            </a:endParaRPr>
          </a:p>
        </p:txBody>
      </p:sp>
      <p:sp>
        <p:nvSpPr>
          <p:cNvPr id="120" name="TextBox 119"/>
          <p:cNvSpPr txBox="1"/>
          <p:nvPr/>
        </p:nvSpPr>
        <p:spPr>
          <a:xfrm>
            <a:off x="4751621" y="3790414"/>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推理引擎接口</a:t>
            </a:r>
            <a:endParaRPr lang="zh-CN" altLang="en-US" sz="1200" dirty="0">
              <a:latin typeface="微软雅黑" pitchFamily="34" charset="-122"/>
              <a:ea typeface="微软雅黑" pitchFamily="34" charset="-122"/>
            </a:endParaRPr>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566912" y="1634165"/>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0251" y="1641831"/>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5108529" y="3876131"/>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130" name="TextBox 129"/>
          <p:cNvSpPr txBox="1"/>
          <p:nvPr/>
        </p:nvSpPr>
        <p:spPr>
          <a:xfrm>
            <a:off x="4956892" y="2602354"/>
            <a:ext cx="1224398" cy="276999"/>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数据交互接口</a:t>
            </a:r>
            <a:endParaRPr lang="zh-CN" altLang="en-US" sz="1200" dirty="0">
              <a:latin typeface="微软雅黑" pitchFamily="34" charset="-122"/>
              <a:ea typeface="微软雅黑" pitchFamily="34" charset="-122"/>
            </a:endParaRPr>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头痛诊断决策支持</a:t>
            </a:r>
            <a:endParaRPr lang="zh-CN" altLang="en-US" sz="1400" dirty="0">
              <a:latin typeface="微软雅黑" pitchFamily="34" charset="-122"/>
              <a:ea typeface="微软雅黑" pitchFamily="34" charset="-122"/>
            </a:endParaRPr>
          </a:p>
        </p:txBody>
      </p:sp>
      <p:sp>
        <p:nvSpPr>
          <p:cNvPr id="135" name="圆角矩形 134"/>
          <p:cNvSpPr/>
          <p:nvPr/>
        </p:nvSpPr>
        <p:spPr bwMode="auto">
          <a:xfrm>
            <a:off x="3751848" y="3140968"/>
            <a:ext cx="240694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136" name="TextBox 135"/>
          <p:cNvSpPr txBox="1"/>
          <p:nvPr/>
        </p:nvSpPr>
        <p:spPr>
          <a:xfrm>
            <a:off x="3765618" y="3148908"/>
            <a:ext cx="2336564"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阿尔兹海默症诊断决策支持</a:t>
            </a:r>
            <a:endParaRPr lang="zh-CN" altLang="en-US" sz="1400" dirty="0">
              <a:latin typeface="微软雅黑" pitchFamily="34" charset="-122"/>
              <a:ea typeface="微软雅黑" pitchFamily="34" charset="-122"/>
            </a:endParaRPr>
          </a:p>
        </p:txBody>
      </p:sp>
      <p:sp>
        <p:nvSpPr>
          <p:cNvPr id="139" name="TextBox 138"/>
          <p:cNvSpPr txBox="1"/>
          <p:nvPr/>
        </p:nvSpPr>
        <p:spPr>
          <a:xfrm>
            <a:off x="6228184" y="3039343"/>
            <a:ext cx="298757" cy="461665"/>
          </a:xfrm>
          <a:prstGeom prst="rect">
            <a:avLst/>
          </a:prstGeom>
          <a:noFill/>
        </p:spPr>
        <p:txBody>
          <a:bodyPr wrap="square" rtlCol="0">
            <a:spAutoFit/>
          </a:bodyPr>
          <a:lstStyle/>
          <a:p>
            <a:r>
              <a:rPr lang="en-US" altLang="zh-CN" sz="2400" b="1" dirty="0" smtClean="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p:sp>
        <p:nvSpPr>
          <p:cNvPr id="69" name="矩形 68"/>
          <p:cNvSpPr/>
          <p:nvPr/>
        </p:nvSpPr>
        <p:spPr>
          <a:xfrm>
            <a:off x="62930" y="1072559"/>
            <a:ext cx="1489924" cy="880241"/>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1600" dirty="0" smtClean="0">
                <a:ln>
                  <a:solidFill>
                    <a:srgbClr val="1D548D"/>
                  </a:solidFill>
                </a:ln>
                <a:latin typeface="微软雅黑" pitchFamily="34" charset="-122"/>
                <a:ea typeface="微软雅黑" pitchFamily="34" charset="-122"/>
              </a:rPr>
              <a:t>云计算</a:t>
            </a:r>
            <a:r>
              <a:rPr lang="zh-CN" altLang="en-US" sz="1600" dirty="0" smtClean="0">
                <a:ln>
                  <a:solidFill>
                    <a:srgbClr val="1D548D"/>
                  </a:solidFill>
                </a:ln>
                <a:latin typeface="微软雅黑" pitchFamily="34" charset="-122"/>
                <a:ea typeface="微软雅黑" pitchFamily="34" charset="-122"/>
              </a:rPr>
              <a:t>平台</a:t>
            </a:r>
            <a:endParaRPr lang="en-US" altLang="zh-CN" sz="1600" dirty="0" smtClean="0">
              <a:ln>
                <a:solidFill>
                  <a:srgbClr val="1D548D"/>
                </a:solidFill>
              </a:ln>
              <a:latin typeface="微软雅黑" pitchFamily="34" charset="-122"/>
              <a:ea typeface="微软雅黑" pitchFamily="34" charset="-122"/>
            </a:endParaRPr>
          </a:p>
          <a:p>
            <a:pPr fontAlgn="base">
              <a:spcBef>
                <a:spcPct val="20000"/>
              </a:spcBef>
              <a:spcAft>
                <a:spcPct val="0"/>
              </a:spcAft>
              <a:buClr>
                <a:schemeClr val="hlink"/>
              </a:buClr>
            </a:pPr>
            <a:r>
              <a:rPr lang="zh-CN" altLang="en-US" sz="1600" dirty="0" smtClean="0">
                <a:ln>
                  <a:solidFill>
                    <a:srgbClr val="1D548D"/>
                  </a:solidFill>
                </a:ln>
                <a:latin typeface="微软雅黑" pitchFamily="34" charset="-122"/>
                <a:ea typeface="微软雅黑" pitchFamily="34" charset="-122"/>
              </a:rPr>
              <a:t>覆盖全国的决策支持服务</a:t>
            </a:r>
            <a:endParaRPr lang="zh-CN" altLang="en-US" sz="1600" dirty="0">
              <a:ln>
                <a:solidFill>
                  <a:srgbClr val="1D548D"/>
                </a:solidFill>
              </a:ln>
              <a:latin typeface="微软雅黑" pitchFamily="34" charset="-122"/>
              <a:ea typeface="微软雅黑" pitchFamily="34" charset="-122"/>
            </a:endParaRPr>
          </a:p>
        </p:txBody>
      </p:sp>
      <p:sp>
        <p:nvSpPr>
          <p:cNvPr id="70" name="矩形 69"/>
          <p:cNvSpPr/>
          <p:nvPr/>
        </p:nvSpPr>
        <p:spPr>
          <a:xfrm>
            <a:off x="7603742" y="2728655"/>
            <a:ext cx="1540258" cy="1458861"/>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1600" dirty="0" smtClean="0">
                <a:ln>
                  <a:solidFill>
                    <a:srgbClr val="1D548D"/>
                  </a:solidFill>
                </a:ln>
                <a:latin typeface="微软雅黑" pitchFamily="34" charset="-122"/>
                <a:ea typeface="微软雅黑" pitchFamily="34" charset="-122"/>
              </a:rPr>
              <a:t>可配置</a:t>
            </a:r>
            <a:r>
              <a:rPr lang="zh-CN" altLang="en-US" sz="1600" dirty="0" smtClean="0">
                <a:ln>
                  <a:solidFill>
                    <a:srgbClr val="1D548D"/>
                  </a:solidFill>
                </a:ln>
                <a:latin typeface="微软雅黑" pitchFamily="34" charset="-122"/>
                <a:ea typeface="微软雅黑" pitchFamily="34" charset="-122"/>
              </a:rPr>
              <a:t>的系统问诊</a:t>
            </a:r>
            <a:r>
              <a:rPr lang="zh-CN" altLang="en-US" sz="1600" dirty="0" smtClean="0">
                <a:ln>
                  <a:solidFill>
                    <a:srgbClr val="1D548D"/>
                  </a:solidFill>
                </a:ln>
                <a:latin typeface="微软雅黑" pitchFamily="34" charset="-122"/>
                <a:ea typeface="微软雅黑" pitchFamily="34" charset="-122"/>
              </a:rPr>
              <a:t>界面</a:t>
            </a:r>
            <a:endParaRPr lang="en-US" altLang="zh-CN" sz="1600" dirty="0" smtClean="0">
              <a:ln>
                <a:solidFill>
                  <a:srgbClr val="1D548D"/>
                </a:solidFill>
              </a:ln>
              <a:latin typeface="微软雅黑" pitchFamily="34" charset="-122"/>
              <a:ea typeface="微软雅黑" pitchFamily="34" charset="-122"/>
            </a:endParaRPr>
          </a:p>
          <a:p>
            <a:pPr fontAlgn="base">
              <a:spcBef>
                <a:spcPct val="20000"/>
              </a:spcBef>
              <a:spcAft>
                <a:spcPct val="0"/>
              </a:spcAft>
              <a:buClr>
                <a:schemeClr val="hlink"/>
              </a:buClr>
            </a:pPr>
            <a:r>
              <a:rPr lang="zh-CN" altLang="en-US" sz="1600" dirty="0">
                <a:ln>
                  <a:solidFill>
                    <a:srgbClr val="1D548D"/>
                  </a:solidFill>
                </a:ln>
                <a:latin typeface="微软雅黑" pitchFamily="34" charset="-122"/>
                <a:ea typeface="微软雅黑" pitchFamily="34" charset="-122"/>
              </a:rPr>
              <a:t>针对不同疾病的问诊需求</a:t>
            </a:r>
          </a:p>
          <a:p>
            <a:pPr fontAlgn="base">
              <a:spcBef>
                <a:spcPct val="20000"/>
              </a:spcBef>
              <a:spcAft>
                <a:spcPct val="0"/>
              </a:spcAft>
              <a:buClr>
                <a:schemeClr val="hlink"/>
              </a:buClr>
            </a:pPr>
            <a:endParaRPr lang="en-US" altLang="zh-CN" sz="1600" dirty="0" smtClean="0">
              <a:ln>
                <a:solidFill>
                  <a:srgbClr val="1D548D"/>
                </a:solidFill>
              </a:ln>
              <a:latin typeface="微软雅黑" pitchFamily="34" charset="-122"/>
              <a:ea typeface="微软雅黑" pitchFamily="34" charset="-122"/>
            </a:endParaRPr>
          </a:p>
        </p:txBody>
      </p:sp>
      <p:sp>
        <p:nvSpPr>
          <p:cNvPr id="66" name="矩形 65"/>
          <p:cNvSpPr/>
          <p:nvPr/>
        </p:nvSpPr>
        <p:spPr>
          <a:xfrm>
            <a:off x="400487" y="5847912"/>
            <a:ext cx="4299990" cy="634020"/>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1600" dirty="0" smtClean="0">
                <a:ln>
                  <a:solidFill>
                    <a:srgbClr val="1D548D"/>
                  </a:solidFill>
                </a:ln>
                <a:latin typeface="微软雅黑" pitchFamily="34" charset="-122"/>
                <a:ea typeface="微软雅黑" pitchFamily="34" charset="-122"/>
              </a:rPr>
              <a:t>高性能</a:t>
            </a:r>
            <a:r>
              <a:rPr lang="zh-CN" altLang="en-US" sz="1600" dirty="0">
                <a:ln>
                  <a:solidFill>
                    <a:srgbClr val="1D548D"/>
                  </a:solidFill>
                </a:ln>
                <a:latin typeface="微软雅黑" pitchFamily="34" charset="-122"/>
                <a:ea typeface="微软雅黑" pitchFamily="34" charset="-122"/>
              </a:rPr>
              <a:t>可扩展的数据</a:t>
            </a:r>
            <a:r>
              <a:rPr lang="zh-CN" altLang="en-US" sz="1600" dirty="0" smtClean="0">
                <a:ln>
                  <a:solidFill>
                    <a:srgbClr val="1D548D"/>
                  </a:solidFill>
                </a:ln>
                <a:latin typeface="微软雅黑" pitchFamily="34" charset="-122"/>
                <a:ea typeface="微软雅黑" pitchFamily="34" charset="-122"/>
              </a:rPr>
              <a:t>存储</a:t>
            </a:r>
            <a:endParaRPr lang="en-US" altLang="zh-CN" sz="1600" dirty="0" smtClean="0">
              <a:ln>
                <a:solidFill>
                  <a:srgbClr val="1D548D"/>
                </a:solidFill>
              </a:ln>
              <a:latin typeface="微软雅黑" pitchFamily="34" charset="-122"/>
              <a:ea typeface="微软雅黑" pitchFamily="34" charset="-122"/>
            </a:endParaRPr>
          </a:p>
          <a:p>
            <a:pPr fontAlgn="base">
              <a:spcBef>
                <a:spcPct val="20000"/>
              </a:spcBef>
              <a:spcAft>
                <a:spcPct val="0"/>
              </a:spcAft>
              <a:buClr>
                <a:schemeClr val="hlink"/>
              </a:buClr>
            </a:pPr>
            <a:r>
              <a:rPr lang="zh-CN" altLang="en-US" sz="1600" dirty="0" smtClean="0">
                <a:ln>
                  <a:solidFill>
                    <a:srgbClr val="1D548D"/>
                  </a:solidFill>
                </a:ln>
                <a:latin typeface="微软雅黑" pitchFamily="34" charset="-122"/>
                <a:ea typeface="微软雅黑" pitchFamily="34" charset="-122"/>
              </a:rPr>
              <a:t>满足多样化且高速增长的数据管理</a:t>
            </a:r>
            <a:endParaRPr lang="zh-CN" altLang="en-US" sz="1600" dirty="0">
              <a:ln>
                <a:solidFill>
                  <a:srgbClr val="1D548D"/>
                </a:solidFill>
              </a:ln>
              <a:latin typeface="微软雅黑" pitchFamily="34" charset="-122"/>
              <a:ea typeface="微软雅黑" pitchFamily="34" charset="-122"/>
            </a:endParaRPr>
          </a:p>
        </p:txBody>
      </p:sp>
      <p:sp>
        <p:nvSpPr>
          <p:cNvPr id="2" name="上箭头 1"/>
          <p:cNvSpPr/>
          <p:nvPr/>
        </p:nvSpPr>
        <p:spPr bwMode="auto">
          <a:xfrm>
            <a:off x="1766708" y="5296173"/>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7" name="上箭头 66"/>
          <p:cNvSpPr/>
          <p:nvPr/>
        </p:nvSpPr>
        <p:spPr bwMode="auto">
          <a:xfrm rot="7517640">
            <a:off x="985368" y="1759870"/>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68" name="上箭头 67"/>
          <p:cNvSpPr/>
          <p:nvPr/>
        </p:nvSpPr>
        <p:spPr bwMode="auto">
          <a:xfrm rot="19230881">
            <a:off x="6769562" y="2292284"/>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2" name="上箭头 71"/>
          <p:cNvSpPr/>
          <p:nvPr/>
        </p:nvSpPr>
        <p:spPr bwMode="auto">
          <a:xfrm rot="19230881">
            <a:off x="6746389" y="4956689"/>
            <a:ext cx="1267406" cy="55628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endParaRPr>
          </a:p>
        </p:txBody>
      </p:sp>
      <p:sp>
        <p:nvSpPr>
          <p:cNvPr id="71" name="矩形 70"/>
          <p:cNvSpPr/>
          <p:nvPr/>
        </p:nvSpPr>
        <p:spPr>
          <a:xfrm>
            <a:off x="6938784" y="5688551"/>
            <a:ext cx="2097712" cy="880241"/>
          </a:xfrm>
          <a:prstGeom prst="rect">
            <a:avLst/>
          </a:prstGeom>
          <a:noFill/>
        </p:spPr>
        <p:txBody>
          <a:bodyPr wrap="square" lIns="91440" tIns="45720" rIns="91440" bIns="45720">
            <a:spAutoFit/>
          </a:bodyPr>
          <a:lstStyle/>
          <a:p>
            <a:pPr fontAlgn="base">
              <a:spcBef>
                <a:spcPct val="20000"/>
              </a:spcBef>
              <a:spcAft>
                <a:spcPct val="0"/>
              </a:spcAft>
              <a:buClr>
                <a:schemeClr val="hlink"/>
              </a:buClr>
            </a:pPr>
            <a:r>
              <a:rPr lang="zh-CN" altLang="en-US" sz="1600" dirty="0" smtClean="0">
                <a:ln>
                  <a:solidFill>
                    <a:srgbClr val="1D548D"/>
                  </a:solidFill>
                </a:ln>
                <a:latin typeface="微软雅黑" pitchFamily="34" charset="-122"/>
                <a:ea typeface="微软雅黑" pitchFamily="34" charset="-122"/>
              </a:rPr>
              <a:t>可</a:t>
            </a:r>
            <a:r>
              <a:rPr lang="zh-CN" altLang="en-US" sz="1600" dirty="0" smtClean="0">
                <a:ln>
                  <a:solidFill>
                    <a:srgbClr val="1D548D"/>
                  </a:solidFill>
                </a:ln>
                <a:latin typeface="微软雅黑" pitchFamily="34" charset="-122"/>
                <a:ea typeface="微软雅黑" pitchFamily="34" charset="-122"/>
              </a:rPr>
              <a:t>扩充的推理引擎</a:t>
            </a:r>
            <a:r>
              <a:rPr lang="zh-CN" altLang="en-US" sz="1600" dirty="0" smtClean="0">
                <a:ln>
                  <a:solidFill>
                    <a:srgbClr val="1D548D"/>
                  </a:solidFill>
                </a:ln>
                <a:latin typeface="微软雅黑" pitchFamily="34" charset="-122"/>
                <a:ea typeface="微软雅黑" pitchFamily="34" charset="-122"/>
              </a:rPr>
              <a:t>库</a:t>
            </a:r>
            <a:endParaRPr lang="en-US" altLang="zh-CN" sz="1600" dirty="0" smtClean="0">
              <a:ln>
                <a:solidFill>
                  <a:srgbClr val="1D548D"/>
                </a:solidFill>
              </a:ln>
              <a:latin typeface="微软雅黑" pitchFamily="34" charset="-122"/>
              <a:ea typeface="微软雅黑" pitchFamily="34" charset="-122"/>
            </a:endParaRPr>
          </a:p>
          <a:p>
            <a:pPr fontAlgn="base">
              <a:spcBef>
                <a:spcPct val="20000"/>
              </a:spcBef>
              <a:spcAft>
                <a:spcPct val="0"/>
              </a:spcAft>
              <a:buClr>
                <a:schemeClr val="hlink"/>
              </a:buClr>
            </a:pPr>
            <a:r>
              <a:rPr lang="zh-CN" altLang="en-US" sz="1600" dirty="0" smtClean="0">
                <a:ln>
                  <a:solidFill>
                    <a:srgbClr val="1D548D"/>
                  </a:solidFill>
                </a:ln>
                <a:latin typeface="微软雅黑" pitchFamily="34" charset="-122"/>
                <a:ea typeface="微软雅黑" pitchFamily="34" charset="-122"/>
              </a:rPr>
              <a:t>适应不同疾病的推理需求</a:t>
            </a:r>
            <a:endParaRPr lang="zh-CN" altLang="en-US" sz="1600" dirty="0">
              <a:ln>
                <a:solidFill>
                  <a:srgbClr val="1D548D"/>
                </a:solidFill>
              </a:ln>
              <a:latin typeface="微软雅黑" pitchFamily="34" charset="-122"/>
              <a:ea typeface="微软雅黑" pitchFamily="34" charset="-122"/>
            </a:endParaRPr>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B"/>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15386</TotalTime>
  <Words>2862</Words>
  <Application>Microsoft Office PowerPoint</Application>
  <PresentationFormat>全屏显示(4:3)</PresentationFormat>
  <Paragraphs>525</Paragraphs>
  <Slides>37</Slides>
  <Notes>19</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40" baseType="lpstr">
      <vt:lpstr>Office 主题​​</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703</cp:revision>
  <dcterms:created xsi:type="dcterms:W3CDTF">2013-12-18T05:22:15Z</dcterms:created>
  <dcterms:modified xsi:type="dcterms:W3CDTF">2014-03-03T14:37:42Z</dcterms:modified>
</cp:coreProperties>
</file>